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86" r:id="rId11"/>
    <p:sldId id="267" r:id="rId12"/>
    <p:sldId id="287" r:id="rId13"/>
    <p:sldId id="288" r:id="rId14"/>
    <p:sldId id="269" r:id="rId15"/>
    <p:sldId id="273" r:id="rId16"/>
    <p:sldId id="292" r:id="rId17"/>
    <p:sldId id="290" r:id="rId18"/>
    <p:sldId id="274" r:id="rId19"/>
    <p:sldId id="291" r:id="rId20"/>
    <p:sldId id="279" r:id="rId21"/>
    <p:sldId id="280" r:id="rId22"/>
    <p:sldId id="281" r:id="rId23"/>
    <p:sldId id="282" r:id="rId24"/>
    <p:sldId id="283" r:id="rId25"/>
    <p:sldId id="285" r:id="rId26"/>
    <p:sldId id="275" r:id="rId27"/>
  </p:sldIdLst>
  <p:sldSz cx="9144000" cy="6858000" type="screen4x3"/>
  <p:notesSz cx="6858000" cy="9144000"/>
  <p:defaultTextStyle>
    <a:defPPr>
      <a:defRPr lang="es-A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0F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9" d="100"/>
          <a:sy n="49" d="100"/>
        </p:scale>
        <p:origin x="-100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D364E-1499-4110-B714-6862478FBE1D}" type="datetimeFigureOut">
              <a:rPr lang="es-AR"/>
              <a:pPr>
                <a:defRPr/>
              </a:pPr>
              <a:t>2/10/2015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AA169-29F5-4D9E-9923-8621E07B0E76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21081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80F6C-E60E-4856-898F-8C5DDC0A8560}" type="datetimeFigureOut">
              <a:rPr lang="es-AR"/>
              <a:pPr>
                <a:defRPr/>
              </a:pPr>
              <a:t>2/10/2015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8F96D-B06F-4F4F-BDFE-7657706CAD0A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83815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D1A1E-6895-445A-9220-9ACE73057793}" type="datetimeFigureOut">
              <a:rPr lang="es-AR"/>
              <a:pPr>
                <a:defRPr/>
              </a:pPr>
              <a:t>2/10/2015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8B70E-EE68-48F2-86BB-7DB71643951D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58658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DE09A-40A0-4684-9EB9-94833ABB218D}" type="datetimeFigureOut">
              <a:rPr lang="es-AR"/>
              <a:pPr>
                <a:defRPr/>
              </a:pPr>
              <a:t>2/10/2015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2C452-C2DC-46D0-ABC5-3517B9667017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57937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7A163-EACC-4908-BCF7-44D3E73C366C}" type="datetimeFigureOut">
              <a:rPr lang="es-AR"/>
              <a:pPr>
                <a:defRPr/>
              </a:pPr>
              <a:t>2/10/2015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EBA81-FD3C-483F-BE19-CFE7C2F6A0C2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19398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323B7-6BE6-42DD-A29E-4947F3788B4D}" type="datetimeFigureOut">
              <a:rPr lang="es-AR"/>
              <a:pPr>
                <a:defRPr/>
              </a:pPr>
              <a:t>2/10/2015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090BB-E04F-406A-BE94-C75671082C5F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12569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64A-D707-4D38-9EBB-E08545D00447}" type="datetimeFigureOut">
              <a:rPr lang="es-AR"/>
              <a:pPr>
                <a:defRPr/>
              </a:pPr>
              <a:t>2/10/2015</a:t>
            </a:fld>
            <a:endParaRPr lang="es-AR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9910-7CA2-46ED-9C2A-DF2CAFF8AEDB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51391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3F2B8-2698-48B8-98DA-86549D3BE59E}" type="datetimeFigureOut">
              <a:rPr lang="es-AR"/>
              <a:pPr>
                <a:defRPr/>
              </a:pPr>
              <a:t>2/10/2015</a:t>
            </a:fld>
            <a:endParaRPr lang="es-AR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16B51-763F-4B02-9DE2-F93C3D7B8BAF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94813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166C7-1768-4FF3-A602-27B1E305F5BD}" type="datetimeFigureOut">
              <a:rPr lang="es-AR"/>
              <a:pPr>
                <a:defRPr/>
              </a:pPr>
              <a:t>2/10/2015</a:t>
            </a:fld>
            <a:endParaRPr lang="es-AR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686AF-779B-4A43-96CA-F1FD10477551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4574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9E6E5-0237-4A49-9A9C-AC4E78E0F153}" type="datetimeFigureOut">
              <a:rPr lang="es-AR"/>
              <a:pPr>
                <a:defRPr/>
              </a:pPr>
              <a:t>2/10/2015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6EC65-274F-429E-A260-66F09C804136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022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AR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FF183-2D53-44A9-996F-E0FE6BF23C78}" type="datetimeFigureOut">
              <a:rPr lang="es-AR"/>
              <a:pPr>
                <a:defRPr/>
              </a:pPr>
              <a:t>2/10/2015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F2851-B63B-41F9-96B5-73317C49FA62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5347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modificar el estilo de título del patrón</a:t>
            </a:r>
            <a:endParaRPr lang="es-AR" altLang="es-AR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modificar el estilo de texto del patrón</a:t>
            </a:r>
          </a:p>
          <a:p>
            <a:pPr lvl="1"/>
            <a:r>
              <a:rPr lang="es-ES" altLang="es-AR" smtClean="0"/>
              <a:t>Segundo nivel</a:t>
            </a:r>
          </a:p>
          <a:p>
            <a:pPr lvl="2"/>
            <a:r>
              <a:rPr lang="es-ES" altLang="es-AR" smtClean="0"/>
              <a:t>Tercer nivel</a:t>
            </a:r>
          </a:p>
          <a:p>
            <a:pPr lvl="3"/>
            <a:r>
              <a:rPr lang="es-ES" altLang="es-AR" smtClean="0"/>
              <a:t>Cuarto nivel</a:t>
            </a:r>
          </a:p>
          <a:p>
            <a:pPr lvl="4"/>
            <a:r>
              <a:rPr lang="es-ES" altLang="es-AR" smtClean="0"/>
              <a:t>Quinto nivel</a:t>
            </a:r>
            <a:endParaRPr lang="es-AR" altLang="es-AR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8F23F0-316F-4175-9068-ECFE872D42AB}" type="datetimeFigureOut">
              <a:rPr lang="es-AR"/>
              <a:pPr>
                <a:defRPr/>
              </a:pPr>
              <a:t>2/10/2015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0539EE-F7FF-4415-8527-62323EF52B8E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lientesapc.com/blog/wp-content/uploads/2012/11/Comida-grasosa.jpg"/>
          <p:cNvPicPr>
            <a:picLocks noChangeAspect="1" noChangeArrowheads="1"/>
          </p:cNvPicPr>
          <p:nvPr/>
        </p:nvPicPr>
        <p:blipFill>
          <a:blip r:embed="rId2">
            <a:lum bright="72000"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8" y="0"/>
            <a:ext cx="9234488" cy="693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214313" y="0"/>
            <a:ext cx="8929687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LIC. NUTRICIÓN 	          	                      QCA. BIOLÓGICA</a:t>
            </a:r>
            <a:endParaRPr lang="es-A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52" name="4 Rectángulo"/>
          <p:cNvSpPr>
            <a:spLocks noChangeArrowheads="1"/>
          </p:cNvSpPr>
          <p:nvPr/>
        </p:nvSpPr>
        <p:spPr bwMode="auto">
          <a:xfrm>
            <a:off x="571500" y="357188"/>
            <a:ext cx="80724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2400" b="1"/>
              <a:t>PROGRAMA ANALITICO Y/O DE EXAMEN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400" b="1">
                <a:solidFill>
                  <a:srgbClr val="C00000"/>
                </a:solidFill>
              </a:rPr>
              <a:t> </a:t>
            </a:r>
            <a:r>
              <a:rPr lang="es-AR" altLang="es-AR" sz="2400">
                <a:solidFill>
                  <a:srgbClr val="0070C0"/>
                </a:solidFill>
              </a:rPr>
              <a:t/>
            </a:r>
            <a:br>
              <a:rPr lang="es-AR" altLang="es-AR" sz="2400">
                <a:solidFill>
                  <a:srgbClr val="0070C0"/>
                </a:solidFill>
              </a:rPr>
            </a:br>
            <a:endParaRPr lang="es-AR" altLang="es-AR" sz="240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785813"/>
            <a:ext cx="882015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s-AR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s-AR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1 Rectángulo"/>
          <p:cNvSpPr>
            <a:spLocks noChangeArrowheads="1"/>
          </p:cNvSpPr>
          <p:nvPr/>
        </p:nvSpPr>
        <p:spPr bwMode="auto">
          <a:xfrm>
            <a:off x="501650" y="957263"/>
            <a:ext cx="781685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>
                <a:latin typeface="Arial" charset="0"/>
              </a:rPr>
              <a:t>Tema 6- Metabolismo de Lípidos. Digestión y absorción de lípidos. Transporte de lípidos: Lipoproteínas, función e importancia metabólica, lípidos que transportan, metabolismo. Degradación de triacilglicéridos: lipasas, localización tisular y regulación. Degradación de ácidos grasos: proceso de beta-oxidación, localización celular, rendimiento energético, regulación. Cuerpos cetónicos: síntesis, importancia metabólica. </a:t>
            </a:r>
            <a:r>
              <a:rPr lang="es-AR" altLang="es-AR" sz="2000">
                <a:latin typeface="Arial" charset="0"/>
              </a:rPr>
              <a:t/>
            </a:r>
            <a:br>
              <a:rPr lang="es-AR" altLang="es-AR" sz="2000">
                <a:latin typeface="Arial" charset="0"/>
              </a:rPr>
            </a:br>
            <a:r>
              <a:rPr lang="es-AR" altLang="es-AR" sz="2000">
                <a:latin typeface="Arial" charset="0"/>
              </a:rPr>
              <a:t/>
            </a:r>
            <a:br>
              <a:rPr lang="es-AR" altLang="es-AR" sz="2000">
                <a:latin typeface="Arial" charset="0"/>
              </a:rPr>
            </a:br>
            <a:r>
              <a:rPr lang="es-AR" altLang="es-AR" sz="2000">
                <a:latin typeface="Arial" charset="0"/>
              </a:rPr>
              <a:t/>
            </a:r>
            <a:br>
              <a:rPr lang="es-AR" altLang="es-AR" sz="2000">
                <a:latin typeface="Arial" charset="0"/>
              </a:rPr>
            </a:br>
            <a:r>
              <a:rPr lang="es-AR" altLang="es-AR" sz="2800" b="1">
                <a:solidFill>
                  <a:srgbClr val="FF0000"/>
                </a:solidFill>
                <a:latin typeface="Arial" charset="0"/>
              </a:rPr>
              <a:t>Tema 7- Metabolismo de Lípidos.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>
                <a:latin typeface="Arial" charset="0"/>
              </a:rPr>
              <a:t>Biosíntesis de ácidos grasos, precursores, regulación.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2000" b="1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>
                <a:solidFill>
                  <a:srgbClr val="200FFD"/>
                </a:solidFill>
                <a:latin typeface="Arial" charset="0"/>
              </a:rPr>
              <a:t>Metabolismo del Colesterol: precursores de síntesis, regulación, importancia clínica. Degradación de Colesterol: ácidos biliares, función. Ciclo enterohepático. </a:t>
            </a:r>
            <a:r>
              <a:rPr lang="es-AR" altLang="es-AR" sz="2000">
                <a:solidFill>
                  <a:srgbClr val="200FFD"/>
                </a:solidFill>
                <a:latin typeface="Arial" charset="0"/>
              </a:rPr>
              <a:t/>
            </a:r>
            <a:br>
              <a:rPr lang="es-AR" altLang="es-AR" sz="2000">
                <a:solidFill>
                  <a:srgbClr val="200FFD"/>
                </a:solidFill>
                <a:latin typeface="Arial" charset="0"/>
              </a:rPr>
            </a:br>
            <a:endParaRPr lang="es-AR" altLang="es-AR" sz="2000">
              <a:solidFill>
                <a:srgbClr val="200FFD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  <a:solidFill>
            <a:srgbClr val="00B0F0"/>
          </a:solidFill>
        </p:spPr>
        <p:txBody>
          <a:bodyPr/>
          <a:lstStyle/>
          <a:p>
            <a:r>
              <a:rPr lang="es-AR" b="1" dirty="0" smtClean="0"/>
              <a:t>Síntesis de colesterol</a:t>
            </a:r>
            <a:endParaRPr lang="es-AR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s-AR" sz="3600" dirty="0" smtClean="0"/>
              <a:t>Se divide en tres fases:</a:t>
            </a:r>
          </a:p>
          <a:p>
            <a:r>
              <a:rPr lang="es-AR" sz="3600" dirty="0" smtClean="0"/>
              <a:t>Síntesis de </a:t>
            </a:r>
            <a:r>
              <a:rPr lang="es-AR" sz="3600" dirty="0" err="1" smtClean="0"/>
              <a:t>isoprenos</a:t>
            </a:r>
            <a:r>
              <a:rPr lang="es-AR" sz="3600" dirty="0" smtClean="0"/>
              <a:t> activados</a:t>
            </a:r>
          </a:p>
          <a:p>
            <a:r>
              <a:rPr lang="es-AR" sz="3600" dirty="0" smtClean="0"/>
              <a:t>Condensación de los </a:t>
            </a:r>
            <a:r>
              <a:rPr lang="es-AR" sz="3600" dirty="0" err="1" smtClean="0"/>
              <a:t>isoprenos</a:t>
            </a:r>
            <a:r>
              <a:rPr lang="es-AR" sz="3600" dirty="0" smtClean="0"/>
              <a:t> para formar </a:t>
            </a:r>
            <a:r>
              <a:rPr lang="es-AR" sz="3600" dirty="0" err="1" smtClean="0"/>
              <a:t>escualeno</a:t>
            </a:r>
            <a:r>
              <a:rPr lang="es-AR" sz="3600" dirty="0" smtClean="0"/>
              <a:t>.</a:t>
            </a:r>
          </a:p>
          <a:p>
            <a:r>
              <a:rPr lang="es-AR" sz="3600" dirty="0" smtClean="0"/>
              <a:t>Conversión del </a:t>
            </a:r>
            <a:r>
              <a:rPr lang="es-AR" sz="3600" dirty="0" err="1" smtClean="0"/>
              <a:t>escualeno</a:t>
            </a:r>
            <a:r>
              <a:rPr lang="es-AR" sz="3600" dirty="0" smtClean="0"/>
              <a:t> en colesterol</a:t>
            </a:r>
            <a:endParaRPr lang="es-AR" sz="3600" dirty="0"/>
          </a:p>
        </p:txBody>
      </p:sp>
    </p:spTree>
    <p:extLst>
      <p:ext uri="{BB962C8B-B14F-4D97-AF65-F5344CB8AC3E}">
        <p14:creationId xmlns:p14="http://schemas.microsoft.com/office/powerpoint/2010/main" val="55187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3 Marcador de contenido"/>
          <p:cNvSpPr>
            <a:spLocks noGrp="1"/>
          </p:cNvSpPr>
          <p:nvPr>
            <p:ph idx="1"/>
          </p:nvPr>
        </p:nvSpPr>
        <p:spPr>
          <a:xfrm>
            <a:off x="214313" y="714375"/>
            <a:ext cx="8572500" cy="5162897"/>
          </a:xfrm>
          <a:solidFill>
            <a:srgbClr val="EAEAEA"/>
          </a:solidFill>
        </p:spPr>
        <p:txBody>
          <a:bodyPr/>
          <a:lstStyle/>
          <a:p>
            <a:pPr marL="0" indent="0" eaLnBrk="1" hangingPunct="1">
              <a:buNone/>
            </a:pPr>
            <a:r>
              <a:rPr lang="es-AR" altLang="es-AR" b="1" dirty="0" smtClean="0"/>
              <a:t>Fase I</a:t>
            </a:r>
            <a:endParaRPr lang="es-AR" altLang="es-AR" b="1" dirty="0" smtClean="0">
              <a:solidFill>
                <a:srgbClr val="C00000"/>
              </a:solidFill>
            </a:endParaRPr>
          </a:p>
          <a:p>
            <a:pPr eaLnBrk="1" hangingPunct="1"/>
            <a:r>
              <a:rPr lang="es-AR" altLang="es-AR" sz="2800" b="1" dirty="0" smtClean="0">
                <a:solidFill>
                  <a:srgbClr val="C00000"/>
                </a:solidFill>
              </a:rPr>
              <a:t>1</a:t>
            </a:r>
            <a:r>
              <a:rPr lang="es-AR" altLang="es-AR" sz="2800" dirty="0" smtClean="0">
                <a:solidFill>
                  <a:srgbClr val="0000CC"/>
                </a:solidFill>
              </a:rPr>
              <a:t>.- </a:t>
            </a:r>
            <a:r>
              <a:rPr lang="es-AR" altLang="es-AR" sz="2800" dirty="0" smtClean="0"/>
              <a:t>Formación de </a:t>
            </a:r>
            <a:r>
              <a:rPr lang="es-AR" altLang="es-AR" sz="2800" b="1" dirty="0" err="1" smtClean="0">
                <a:solidFill>
                  <a:srgbClr val="0000CC"/>
                </a:solidFill>
              </a:rPr>
              <a:t>Hidroximetil</a:t>
            </a:r>
            <a:r>
              <a:rPr lang="es-AR" altLang="es-AR" sz="2800" b="1" dirty="0" smtClean="0">
                <a:solidFill>
                  <a:srgbClr val="0000CC"/>
                </a:solidFill>
              </a:rPr>
              <a:t> </a:t>
            </a:r>
            <a:r>
              <a:rPr lang="es-AR" altLang="es-AR" sz="2800" b="1" dirty="0" err="1" smtClean="0">
                <a:solidFill>
                  <a:srgbClr val="0000CC"/>
                </a:solidFill>
              </a:rPr>
              <a:t>glutaril-CoA</a:t>
            </a:r>
            <a:r>
              <a:rPr lang="es-AR" altLang="es-AR" sz="2800" b="1" dirty="0" smtClean="0">
                <a:solidFill>
                  <a:srgbClr val="0000CC"/>
                </a:solidFill>
              </a:rPr>
              <a:t> (HMG-</a:t>
            </a:r>
            <a:r>
              <a:rPr lang="es-AR" altLang="es-AR" sz="2800" b="1" dirty="0" err="1" smtClean="0">
                <a:solidFill>
                  <a:srgbClr val="0000CC"/>
                </a:solidFill>
              </a:rPr>
              <a:t>CoA</a:t>
            </a:r>
            <a:r>
              <a:rPr lang="es-AR" altLang="es-AR" sz="2800" b="1" dirty="0" smtClean="0">
                <a:solidFill>
                  <a:srgbClr val="0000CC"/>
                </a:solidFill>
              </a:rPr>
              <a:t>) </a:t>
            </a:r>
            <a:r>
              <a:rPr lang="es-AR" altLang="es-AR" sz="2800" dirty="0" smtClean="0"/>
              <a:t>a    partir de Acetil-</a:t>
            </a:r>
            <a:r>
              <a:rPr lang="es-AR" altLang="es-AR" sz="2800" dirty="0" err="1" smtClean="0"/>
              <a:t>CoA</a:t>
            </a:r>
            <a:r>
              <a:rPr lang="es-AR" altLang="es-AR" sz="2800" dirty="0" smtClean="0"/>
              <a:t> (6 Carbonos)</a:t>
            </a:r>
          </a:p>
          <a:p>
            <a:pPr eaLnBrk="1" hangingPunct="1">
              <a:spcBef>
                <a:spcPct val="0"/>
              </a:spcBef>
            </a:pPr>
            <a:endParaRPr lang="es-AR" altLang="es-AR" sz="2800" dirty="0" smtClean="0">
              <a:solidFill>
                <a:srgbClr val="0000CC"/>
              </a:solidFill>
            </a:endParaRPr>
          </a:p>
          <a:p>
            <a:pPr eaLnBrk="1" hangingPunct="1"/>
            <a:r>
              <a:rPr lang="es-AR" altLang="es-AR" sz="2800" b="1" dirty="0" smtClean="0">
                <a:solidFill>
                  <a:srgbClr val="C00000"/>
                </a:solidFill>
              </a:rPr>
              <a:t>2</a:t>
            </a:r>
            <a:r>
              <a:rPr lang="es-AR" altLang="es-AR" sz="2800" dirty="0" smtClean="0">
                <a:solidFill>
                  <a:srgbClr val="0000CC"/>
                </a:solidFill>
              </a:rPr>
              <a:t>.- </a:t>
            </a:r>
            <a:r>
              <a:rPr lang="es-AR" altLang="es-AR" sz="2800" dirty="0" smtClean="0"/>
              <a:t>Reducción de HMG-</a:t>
            </a:r>
            <a:r>
              <a:rPr lang="es-AR" altLang="es-AR" sz="2800" dirty="0" err="1" smtClean="0"/>
              <a:t>CoA</a:t>
            </a:r>
            <a:r>
              <a:rPr lang="es-AR" altLang="es-AR" sz="2800" dirty="0" smtClean="0"/>
              <a:t> a </a:t>
            </a:r>
            <a:r>
              <a:rPr lang="es-ES_tradnl" altLang="es-AR" sz="2800" b="1" dirty="0" smtClean="0">
                <a:solidFill>
                  <a:srgbClr val="0000CC"/>
                </a:solidFill>
              </a:rPr>
              <a:t>Acido </a:t>
            </a:r>
            <a:r>
              <a:rPr lang="es-ES_tradnl" altLang="es-AR" sz="2800" b="1" dirty="0" err="1" smtClean="0">
                <a:solidFill>
                  <a:srgbClr val="0000CC"/>
                </a:solidFill>
              </a:rPr>
              <a:t>Mevalónico</a:t>
            </a:r>
            <a:r>
              <a:rPr lang="es-ES_tradnl" altLang="es-AR" sz="2800" b="1" dirty="0" smtClean="0">
                <a:solidFill>
                  <a:srgbClr val="0000CC"/>
                </a:solidFill>
              </a:rPr>
              <a:t> (</a:t>
            </a:r>
            <a:r>
              <a:rPr lang="es-ES_tradnl" altLang="es-AR" sz="2800" b="1" dirty="0" err="1" smtClean="0">
                <a:solidFill>
                  <a:srgbClr val="0000CC"/>
                </a:solidFill>
              </a:rPr>
              <a:t>Mevalonato</a:t>
            </a:r>
            <a:r>
              <a:rPr lang="es-ES_tradnl" altLang="es-AR" sz="2800" b="1" dirty="0" smtClean="0">
                <a:solidFill>
                  <a:srgbClr val="0000CC"/>
                </a:solidFill>
              </a:rPr>
              <a:t>) </a:t>
            </a:r>
            <a:r>
              <a:rPr lang="es-ES_tradnl" altLang="es-AR" sz="2800" dirty="0" smtClean="0">
                <a:solidFill>
                  <a:srgbClr val="0000CC"/>
                </a:solidFill>
              </a:rPr>
              <a:t>(6C</a:t>
            </a:r>
            <a:r>
              <a:rPr lang="es-ES_tradnl" altLang="es-AR" sz="2800" dirty="0" smtClean="0">
                <a:solidFill>
                  <a:srgbClr val="0000CC"/>
                </a:solidFill>
              </a:rPr>
              <a:t>) </a:t>
            </a:r>
            <a:r>
              <a:rPr lang="es-ES_tradnl" altLang="es-AR" sz="2800" dirty="0" smtClean="0"/>
              <a:t>por la </a:t>
            </a:r>
            <a:r>
              <a:rPr lang="es-ES_tradnl" altLang="es-AR" sz="2800" b="1" i="1" dirty="0" smtClean="0"/>
              <a:t>HMG </a:t>
            </a:r>
            <a:r>
              <a:rPr lang="es-ES_tradnl" altLang="es-AR" sz="2800" b="1" i="1" dirty="0" err="1" smtClean="0"/>
              <a:t>CoA</a:t>
            </a:r>
            <a:r>
              <a:rPr lang="es-ES_tradnl" altLang="es-AR" sz="2800" b="1" i="1" dirty="0" smtClean="0"/>
              <a:t> </a:t>
            </a:r>
            <a:r>
              <a:rPr lang="es-ES_tradnl" altLang="es-AR" sz="2800" b="1" i="1" dirty="0" err="1" smtClean="0"/>
              <a:t>Reductasa</a:t>
            </a:r>
            <a:endParaRPr lang="es-AR" altLang="es-AR" sz="2800" b="1" i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2800" dirty="0" smtClean="0">
              <a:solidFill>
                <a:srgbClr val="0000CC"/>
              </a:solidFill>
            </a:endParaRPr>
          </a:p>
          <a:p>
            <a:pPr eaLnBrk="1" hangingPunct="1"/>
            <a:r>
              <a:rPr lang="es-AR" altLang="es-AR" sz="2800" b="1" dirty="0" smtClean="0">
                <a:solidFill>
                  <a:srgbClr val="C00000"/>
                </a:solidFill>
              </a:rPr>
              <a:t>3</a:t>
            </a:r>
            <a:r>
              <a:rPr lang="es-AR" altLang="es-AR" sz="2800" dirty="0" smtClean="0">
                <a:solidFill>
                  <a:srgbClr val="0000CC"/>
                </a:solidFill>
              </a:rPr>
              <a:t>.- </a:t>
            </a:r>
            <a:r>
              <a:rPr lang="es-AR" altLang="es-AR" sz="2800" dirty="0" smtClean="0"/>
              <a:t>Fosforilación y </a:t>
            </a:r>
            <a:r>
              <a:rPr lang="es-AR" altLang="es-AR" sz="2800" dirty="0" err="1" smtClean="0"/>
              <a:t>descarboxilación</a:t>
            </a:r>
            <a:r>
              <a:rPr lang="es-AR" altLang="es-AR" sz="2800" dirty="0" smtClean="0"/>
              <a:t> de </a:t>
            </a:r>
            <a:r>
              <a:rPr lang="es-AR" altLang="es-AR" sz="2800" dirty="0" err="1" smtClean="0"/>
              <a:t>Mevalonato</a:t>
            </a:r>
            <a:r>
              <a:rPr lang="es-AR" altLang="es-AR" sz="2800" dirty="0" smtClean="0"/>
              <a:t> para </a:t>
            </a:r>
            <a:r>
              <a:rPr lang="es-AR" altLang="es-AR" sz="2800" dirty="0" smtClean="0">
                <a:solidFill>
                  <a:srgbClr val="0000CC"/>
                </a:solidFill>
              </a:rPr>
              <a:t>dar </a:t>
            </a:r>
            <a:r>
              <a:rPr lang="es-ES_tradnl" altLang="es-AR" sz="2800" b="1" dirty="0" err="1" smtClean="0">
                <a:solidFill>
                  <a:srgbClr val="0000CC"/>
                </a:solidFill>
              </a:rPr>
              <a:t>Isopentenil</a:t>
            </a:r>
            <a:r>
              <a:rPr lang="es-ES_tradnl" altLang="es-AR" sz="2800" b="1" dirty="0" smtClean="0">
                <a:solidFill>
                  <a:srgbClr val="0000CC"/>
                </a:solidFill>
              </a:rPr>
              <a:t>-pirofosfato (IPP)</a:t>
            </a:r>
          </a:p>
          <a:p>
            <a:pPr eaLnBrk="1" hangingPunct="1">
              <a:buFont typeface="Arial" charset="0"/>
              <a:buNone/>
            </a:pPr>
            <a:r>
              <a:rPr lang="es-ES_tradnl" altLang="es-AR" sz="2800" b="1" dirty="0" smtClean="0">
                <a:solidFill>
                  <a:srgbClr val="C00000"/>
                </a:solidFill>
              </a:rPr>
              <a:t>	</a:t>
            </a:r>
            <a:endParaRPr lang="es-AR" altLang="es-AR" sz="2800" b="1" dirty="0" smtClean="0">
              <a:solidFill>
                <a:srgbClr val="0000CC"/>
              </a:solidFill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0" y="142875"/>
            <a:ext cx="8929688" cy="64293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BIOSÍNTESIS DE COLESTEROL</a:t>
            </a:r>
            <a:br>
              <a:rPr lang="es-PE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endParaRPr lang="es-PE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1835696" y="5301208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dirty="0" smtClean="0"/>
              <a:t>Acetatos		IPP</a:t>
            </a:r>
            <a:endParaRPr lang="es-AR" sz="2400" b="1" dirty="0"/>
          </a:p>
        </p:txBody>
      </p:sp>
      <p:cxnSp>
        <p:nvCxnSpPr>
          <p:cNvPr id="4" name="3 Conector recto de flecha"/>
          <p:cNvCxnSpPr/>
          <p:nvPr/>
        </p:nvCxnSpPr>
        <p:spPr>
          <a:xfrm>
            <a:off x="3563888" y="5570425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3351"/>
            <a:ext cx="5120998" cy="6708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Rectángulo redondeado"/>
          <p:cNvSpPr/>
          <p:nvPr/>
        </p:nvSpPr>
        <p:spPr>
          <a:xfrm>
            <a:off x="1979712" y="33351"/>
            <a:ext cx="1440160" cy="51532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Rectángulo redondeado"/>
          <p:cNvSpPr/>
          <p:nvPr/>
        </p:nvSpPr>
        <p:spPr>
          <a:xfrm>
            <a:off x="2339752" y="3212976"/>
            <a:ext cx="1080120" cy="64807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Flecha derecha"/>
          <p:cNvSpPr/>
          <p:nvPr/>
        </p:nvSpPr>
        <p:spPr>
          <a:xfrm>
            <a:off x="1331640" y="3387359"/>
            <a:ext cx="648072" cy="32403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Elipse"/>
          <p:cNvSpPr/>
          <p:nvPr/>
        </p:nvSpPr>
        <p:spPr>
          <a:xfrm>
            <a:off x="4139952" y="3212976"/>
            <a:ext cx="864096" cy="498419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2481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08685"/>
            <a:ext cx="3652004" cy="598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5148064" y="980728"/>
            <a:ext cx="3096344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dirty="0" smtClean="0">
                <a:latin typeface="Arial Black" panose="020B0A04020102020204" pitchFamily="34" charset="0"/>
              </a:rPr>
              <a:t>FASE II: Condensación de los </a:t>
            </a:r>
            <a:r>
              <a:rPr lang="es-AR" dirty="0" err="1" smtClean="0">
                <a:latin typeface="Arial Black" panose="020B0A04020102020204" pitchFamily="34" charset="0"/>
              </a:rPr>
              <a:t>isoprenos</a:t>
            </a:r>
            <a:r>
              <a:rPr lang="es-AR" dirty="0" smtClean="0">
                <a:latin typeface="Arial Black" panose="020B0A04020102020204" pitchFamily="34" charset="0"/>
              </a:rPr>
              <a:t> activos (5C) para dar </a:t>
            </a:r>
            <a:r>
              <a:rPr lang="es-AR" dirty="0" err="1" smtClean="0">
                <a:latin typeface="Arial Black" panose="020B0A04020102020204" pitchFamily="34" charset="0"/>
              </a:rPr>
              <a:t>escualeno</a:t>
            </a:r>
            <a:r>
              <a:rPr lang="es-AR" dirty="0" smtClean="0">
                <a:latin typeface="Arial Black" panose="020B0A04020102020204" pitchFamily="34" charset="0"/>
              </a:rPr>
              <a:t> (30C)</a:t>
            </a:r>
            <a:endParaRPr lang="es-AR" dirty="0">
              <a:latin typeface="Arial Black" panose="020B0A04020102020204" pitchFamily="34" charset="0"/>
            </a:endParaRPr>
          </a:p>
        </p:txBody>
      </p:sp>
      <p:sp>
        <p:nvSpPr>
          <p:cNvPr id="3" name="2 Elipse"/>
          <p:cNvSpPr/>
          <p:nvPr/>
        </p:nvSpPr>
        <p:spPr>
          <a:xfrm>
            <a:off x="2437562" y="5085184"/>
            <a:ext cx="1198334" cy="648072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643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214313" y="1000125"/>
            <a:ext cx="4645719" cy="48013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400" b="1" dirty="0" smtClean="0">
                <a:solidFill>
                  <a:srgbClr val="C00000"/>
                </a:solidFill>
                <a:latin typeface="+mn-lt"/>
                <a:cs typeface="+mn-cs"/>
              </a:rPr>
              <a:t>FASE </a:t>
            </a:r>
            <a:r>
              <a:rPr lang="es-ES_tradnl" sz="2400" b="1" dirty="0">
                <a:solidFill>
                  <a:srgbClr val="C00000"/>
                </a:solidFill>
                <a:latin typeface="+mn-lt"/>
                <a:cs typeface="+mn-cs"/>
              </a:rPr>
              <a:t>I</a:t>
            </a:r>
            <a:r>
              <a:rPr lang="es-ES_tradnl" sz="2400" b="1" dirty="0" smtClean="0">
                <a:solidFill>
                  <a:srgbClr val="C00000"/>
                </a:solidFill>
                <a:latin typeface="+mn-lt"/>
                <a:cs typeface="+mn-cs"/>
              </a:rPr>
              <a:t>II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2400" b="1" dirty="0">
                <a:solidFill>
                  <a:srgbClr val="FF0000"/>
                </a:solidFill>
                <a:latin typeface="+mn-lt"/>
                <a:cs typeface="+mn-cs"/>
              </a:rPr>
              <a:t>8-</a:t>
            </a:r>
            <a:r>
              <a:rPr lang="es-AR" sz="2400" b="1" dirty="0">
                <a:latin typeface="+mn-lt"/>
                <a:cs typeface="+mn-cs"/>
              </a:rPr>
              <a:t>Ciclación de </a:t>
            </a:r>
            <a:r>
              <a:rPr lang="es-AR" sz="2400" b="1" dirty="0" err="1">
                <a:latin typeface="+mn-lt"/>
                <a:cs typeface="+mn-cs"/>
              </a:rPr>
              <a:t>escualeno</a:t>
            </a:r>
            <a:r>
              <a:rPr lang="es-AR" sz="2400" b="1" dirty="0">
                <a:latin typeface="+mn-lt"/>
                <a:cs typeface="+mn-cs"/>
              </a:rPr>
              <a:t> a </a:t>
            </a:r>
            <a:r>
              <a:rPr lang="es-AR" sz="2400" b="1" dirty="0">
                <a:solidFill>
                  <a:srgbClr val="0000CC"/>
                </a:solidFill>
                <a:latin typeface="+mn-lt"/>
                <a:cs typeface="+mn-cs"/>
              </a:rPr>
              <a:t>LANOSTEROL </a:t>
            </a:r>
            <a:r>
              <a:rPr lang="es-AR" sz="2400" b="1" dirty="0">
                <a:latin typeface="+mn-lt"/>
                <a:cs typeface="+mn-cs"/>
              </a:rPr>
              <a:t>(30C) mediante la </a:t>
            </a:r>
            <a:r>
              <a:rPr lang="es-AR" sz="2400" b="1" dirty="0" err="1">
                <a:latin typeface="+mn-lt"/>
                <a:cs typeface="+mn-cs"/>
              </a:rPr>
              <a:t>escualeno</a:t>
            </a:r>
            <a:r>
              <a:rPr lang="es-AR" sz="2400" b="1" dirty="0">
                <a:latin typeface="+mn-lt"/>
                <a:cs typeface="+mn-cs"/>
              </a:rPr>
              <a:t> </a:t>
            </a:r>
            <a:r>
              <a:rPr lang="es-AR" sz="2400" b="1" dirty="0" err="1">
                <a:latin typeface="+mn-lt"/>
                <a:cs typeface="+mn-cs"/>
              </a:rPr>
              <a:t>monooxigenasa</a:t>
            </a:r>
            <a:endParaRPr lang="es-AR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2400" b="1" dirty="0">
                <a:latin typeface="+mn-lt"/>
                <a:cs typeface="+mn-cs"/>
              </a:rPr>
              <a:t> </a:t>
            </a:r>
            <a:endParaRPr lang="es-AR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2400" b="1" dirty="0">
                <a:solidFill>
                  <a:srgbClr val="FF0000"/>
                </a:solidFill>
                <a:latin typeface="+mn-lt"/>
                <a:cs typeface="+mn-cs"/>
              </a:rPr>
              <a:t>9-</a:t>
            </a:r>
            <a:r>
              <a:rPr lang="es-AR" sz="2400" b="1" dirty="0">
                <a:latin typeface="+mn-lt"/>
                <a:cs typeface="+mn-cs"/>
              </a:rPr>
              <a:t>Conversión de </a:t>
            </a:r>
            <a:r>
              <a:rPr lang="es-AR" sz="2400" b="1" dirty="0" err="1">
                <a:latin typeface="+mn-lt"/>
                <a:cs typeface="+mn-cs"/>
              </a:rPr>
              <a:t>lanosterol</a:t>
            </a:r>
            <a:r>
              <a:rPr lang="es-AR" sz="2400" b="1" dirty="0">
                <a:latin typeface="+mn-lt"/>
                <a:cs typeface="+mn-cs"/>
              </a:rPr>
              <a:t> a </a:t>
            </a:r>
            <a:r>
              <a:rPr lang="es-AR" sz="2400" b="1" dirty="0">
                <a:solidFill>
                  <a:srgbClr val="0000CC"/>
                </a:solidFill>
                <a:latin typeface="+mn-lt"/>
                <a:cs typeface="+mn-cs"/>
              </a:rPr>
              <a:t>COLESTEROL </a:t>
            </a:r>
            <a:r>
              <a:rPr lang="es-AR" sz="2400" b="1" dirty="0">
                <a:latin typeface="+mn-lt"/>
                <a:cs typeface="+mn-cs"/>
              </a:rPr>
              <a:t>(27C)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2400" b="1" dirty="0">
              <a:solidFill>
                <a:srgbClr val="0000CC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2400" b="1" dirty="0">
              <a:solidFill>
                <a:srgbClr val="0000CC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2400" b="1" dirty="0">
              <a:solidFill>
                <a:srgbClr val="0000CC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400" dirty="0">
              <a:solidFill>
                <a:srgbClr val="0000CC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dirty="0">
              <a:latin typeface="+mn-lt"/>
              <a:cs typeface="+mn-cs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50903"/>
            <a:ext cx="3898069" cy="3518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Elipse"/>
          <p:cNvSpPr/>
          <p:nvPr/>
        </p:nvSpPr>
        <p:spPr>
          <a:xfrm>
            <a:off x="6953082" y="1700808"/>
            <a:ext cx="1579358" cy="576064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Regulación de la Biosíntesis de Colesterol</a:t>
            </a:r>
          </a:p>
        </p:txBody>
      </p:sp>
      <p:sp>
        <p:nvSpPr>
          <p:cNvPr id="202755" name="Text Box 3"/>
          <p:cNvSpPr txBox="1">
            <a:spLocks noChangeArrowheads="1"/>
          </p:cNvSpPr>
          <p:nvPr/>
        </p:nvSpPr>
        <p:spPr bwMode="auto">
          <a:xfrm>
            <a:off x="250825" y="2997200"/>
            <a:ext cx="3313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i="1" u="sng"/>
              <a:t>HMG-CoA reductasa</a:t>
            </a:r>
          </a:p>
        </p:txBody>
      </p:sp>
      <p:sp>
        <p:nvSpPr>
          <p:cNvPr id="202756" name="Line 4"/>
          <p:cNvSpPr>
            <a:spLocks noChangeShapeType="1"/>
          </p:cNvSpPr>
          <p:nvPr/>
        </p:nvSpPr>
        <p:spPr bwMode="auto">
          <a:xfrm flipH="1">
            <a:off x="3500438" y="2571750"/>
            <a:ext cx="919162" cy="4318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02757" name="Oval 5"/>
          <p:cNvSpPr>
            <a:spLocks noChangeArrowheads="1"/>
          </p:cNvSpPr>
          <p:nvPr/>
        </p:nvSpPr>
        <p:spPr bwMode="auto">
          <a:xfrm rot="-639371">
            <a:off x="2895600" y="2060575"/>
            <a:ext cx="1511300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/>
              <a:t>R.Covalente</a:t>
            </a:r>
          </a:p>
        </p:txBody>
      </p:sp>
      <p:sp>
        <p:nvSpPr>
          <p:cNvPr id="202758" name="Line 6"/>
          <p:cNvSpPr>
            <a:spLocks noChangeShapeType="1"/>
          </p:cNvSpPr>
          <p:nvPr/>
        </p:nvSpPr>
        <p:spPr bwMode="auto">
          <a:xfrm flipH="1" flipV="1">
            <a:off x="3429000" y="3500438"/>
            <a:ext cx="1214438" cy="642937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02759" name="Oval 7"/>
          <p:cNvSpPr>
            <a:spLocks noChangeArrowheads="1"/>
          </p:cNvSpPr>
          <p:nvPr/>
        </p:nvSpPr>
        <p:spPr bwMode="auto">
          <a:xfrm rot="1550449">
            <a:off x="2987675" y="4005263"/>
            <a:ext cx="1522413" cy="6746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/>
              <a:t>R. Alostérica</a:t>
            </a:r>
          </a:p>
        </p:txBody>
      </p:sp>
      <p:sp>
        <p:nvSpPr>
          <p:cNvPr id="202760" name="Oval 8"/>
          <p:cNvSpPr>
            <a:spLocks noChangeArrowheads="1"/>
          </p:cNvSpPr>
          <p:nvPr/>
        </p:nvSpPr>
        <p:spPr bwMode="auto">
          <a:xfrm>
            <a:off x="4716463" y="2276475"/>
            <a:ext cx="792162" cy="5048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/>
              <a:t>-</a:t>
            </a:r>
          </a:p>
        </p:txBody>
      </p:sp>
      <p:sp>
        <p:nvSpPr>
          <p:cNvPr id="202761" name="Text Box 9"/>
          <p:cNvSpPr txBox="1">
            <a:spLocks noChangeArrowheads="1"/>
          </p:cNvSpPr>
          <p:nvPr/>
        </p:nvSpPr>
        <p:spPr bwMode="auto">
          <a:xfrm>
            <a:off x="5795963" y="3500438"/>
            <a:ext cx="2376487" cy="10160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/>
              <a:t>Acidos biliares Colesterol     Mevalonato</a:t>
            </a:r>
          </a:p>
        </p:txBody>
      </p:sp>
      <p:sp>
        <p:nvSpPr>
          <p:cNvPr id="202762" name="Text Box 10"/>
          <p:cNvSpPr txBox="1">
            <a:spLocks noChangeArrowheads="1"/>
          </p:cNvSpPr>
          <p:nvPr/>
        </p:nvSpPr>
        <p:spPr bwMode="auto">
          <a:xfrm>
            <a:off x="5724525" y="4797425"/>
            <a:ext cx="2376488" cy="10160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/>
              <a:t>Medicamentos: Estatinas (Lovastatina)</a:t>
            </a:r>
          </a:p>
        </p:txBody>
      </p:sp>
      <p:sp>
        <p:nvSpPr>
          <p:cNvPr id="202763" name="Oval 11"/>
          <p:cNvSpPr>
            <a:spLocks noChangeArrowheads="1"/>
          </p:cNvSpPr>
          <p:nvPr/>
        </p:nvSpPr>
        <p:spPr bwMode="auto">
          <a:xfrm>
            <a:off x="4787900" y="4076700"/>
            <a:ext cx="792163" cy="5048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/>
              <a:t>-</a:t>
            </a:r>
          </a:p>
        </p:txBody>
      </p:sp>
      <p:sp>
        <p:nvSpPr>
          <p:cNvPr id="202764" name="Oval 12"/>
          <p:cNvSpPr>
            <a:spLocks noChangeArrowheads="1"/>
          </p:cNvSpPr>
          <p:nvPr/>
        </p:nvSpPr>
        <p:spPr bwMode="auto">
          <a:xfrm>
            <a:off x="4787900" y="1557338"/>
            <a:ext cx="792163" cy="504825"/>
          </a:xfrm>
          <a:prstGeom prst="ellipse">
            <a:avLst/>
          </a:prstGeom>
          <a:solidFill>
            <a:srgbClr val="00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/>
              <a:t>+</a:t>
            </a:r>
          </a:p>
        </p:txBody>
      </p:sp>
      <p:sp>
        <p:nvSpPr>
          <p:cNvPr id="202765" name="Text Box 13"/>
          <p:cNvSpPr txBox="1">
            <a:spLocks noChangeArrowheads="1"/>
          </p:cNvSpPr>
          <p:nvPr/>
        </p:nvSpPr>
        <p:spPr bwMode="auto">
          <a:xfrm>
            <a:off x="5867400" y="1700213"/>
            <a:ext cx="1296988" cy="406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/>
              <a:t>Insulina</a:t>
            </a:r>
          </a:p>
        </p:txBody>
      </p:sp>
      <p:sp>
        <p:nvSpPr>
          <p:cNvPr id="202766" name="Text Box 14"/>
          <p:cNvSpPr txBox="1">
            <a:spLocks noChangeArrowheads="1"/>
          </p:cNvSpPr>
          <p:nvPr/>
        </p:nvSpPr>
        <p:spPr bwMode="auto">
          <a:xfrm>
            <a:off x="5867400" y="2420938"/>
            <a:ext cx="1584325" cy="406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/>
              <a:t>Glucagón</a:t>
            </a:r>
          </a:p>
        </p:txBody>
      </p:sp>
      <p:sp>
        <p:nvSpPr>
          <p:cNvPr id="202767" name="Line 15"/>
          <p:cNvSpPr>
            <a:spLocks noChangeShapeType="1"/>
          </p:cNvSpPr>
          <p:nvPr/>
        </p:nvSpPr>
        <p:spPr bwMode="auto">
          <a:xfrm flipH="1" flipV="1">
            <a:off x="1928813" y="3786188"/>
            <a:ext cx="49212" cy="1430337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02768" name="Oval 16"/>
          <p:cNvSpPr>
            <a:spLocks noChangeArrowheads="1"/>
          </p:cNvSpPr>
          <p:nvPr/>
        </p:nvSpPr>
        <p:spPr bwMode="auto">
          <a:xfrm>
            <a:off x="684213" y="5373688"/>
            <a:ext cx="792162" cy="5048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/>
              <a:t>-</a:t>
            </a:r>
          </a:p>
        </p:txBody>
      </p:sp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1979613" y="5589588"/>
            <a:ext cx="1728787" cy="406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/>
              <a:t>Colesterol</a:t>
            </a:r>
          </a:p>
        </p:txBody>
      </p:sp>
      <p:sp>
        <p:nvSpPr>
          <p:cNvPr id="202770" name="Oval 18"/>
          <p:cNvSpPr>
            <a:spLocks noChangeArrowheads="1"/>
          </p:cNvSpPr>
          <p:nvPr/>
        </p:nvSpPr>
        <p:spPr bwMode="auto">
          <a:xfrm>
            <a:off x="250825" y="3860800"/>
            <a:ext cx="1728788" cy="7905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/>
              <a:t>Transcripción</a:t>
            </a:r>
          </a:p>
        </p:txBody>
      </p:sp>
      <p:sp>
        <p:nvSpPr>
          <p:cNvPr id="19" name="18 CuadroTexto"/>
          <p:cNvSpPr txBox="1">
            <a:spLocks noChangeArrowheads="1"/>
          </p:cNvSpPr>
          <p:nvPr/>
        </p:nvSpPr>
        <p:spPr bwMode="auto">
          <a:xfrm>
            <a:off x="857250" y="1714500"/>
            <a:ext cx="255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 b="1" i="1">
                <a:solidFill>
                  <a:srgbClr val="0000CC"/>
                </a:solidFill>
              </a:rPr>
              <a:t>Fosforilación reversible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 b="1" i="1">
                <a:solidFill>
                  <a:srgbClr val="0000CC"/>
                </a:solidFill>
              </a:rPr>
              <a:t>hormona dependiente</a:t>
            </a:r>
            <a:endParaRPr lang="es-AR" altLang="es-AR" sz="1600" b="1" i="1">
              <a:solidFill>
                <a:srgbClr val="0000CC"/>
              </a:solidFill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403225" y="6329363"/>
            <a:ext cx="65262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600" b="1" i="1" u="sng">
                <a:solidFill>
                  <a:srgbClr val="0000CC"/>
                </a:solidFill>
                <a:latin typeface="Comic Sans MS" pitchFamily="66" charset="0"/>
              </a:rPr>
              <a:t>HMG-CoA reductasa – </a:t>
            </a:r>
            <a:r>
              <a:rPr lang="es-ES" altLang="es-AR" sz="1600" b="1" i="1" u="sng">
                <a:solidFill>
                  <a:srgbClr val="FF0000"/>
                </a:solidFill>
                <a:latin typeface="Comic Sans MS" pitchFamily="66" charset="0"/>
              </a:rPr>
              <a:t>fosforilada</a:t>
            </a:r>
            <a:r>
              <a:rPr lang="es-ES" altLang="es-AR" sz="1600" b="1" i="1" u="sng">
                <a:solidFill>
                  <a:srgbClr val="0000CC"/>
                </a:solidFill>
                <a:latin typeface="Comic Sans MS" pitchFamily="66" charset="0"/>
              </a:rPr>
              <a:t> =  INACTIVA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02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27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2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2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2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2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02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0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20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02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27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27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2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2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4" grpId="0" animBg="1"/>
      <p:bldP spid="202755" grpId="0"/>
      <p:bldP spid="202756" grpId="0" animBg="1"/>
      <p:bldP spid="202757" grpId="0" animBg="1"/>
      <p:bldP spid="202758" grpId="0" animBg="1"/>
      <p:bldP spid="202759" grpId="0" animBg="1"/>
      <p:bldP spid="202760" grpId="0" animBg="1"/>
      <p:bldP spid="202761" grpId="0" animBg="1"/>
      <p:bldP spid="202762" grpId="0" animBg="1"/>
      <p:bldP spid="202763" grpId="0" animBg="1"/>
      <p:bldP spid="202764" grpId="0" animBg="1"/>
      <p:bldP spid="202765" grpId="0" animBg="1"/>
      <p:bldP spid="202766" grpId="0" animBg="1"/>
      <p:bldP spid="202767" grpId="0" animBg="1"/>
      <p:bldP spid="202768" grpId="0" animBg="1"/>
      <p:bldP spid="202769" grpId="0" animBg="1"/>
      <p:bldP spid="202770" grpId="0" animBg="1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36866" name="Picture 2" descr="C:\Users\ethel\Documents\2011\Figuras del Crash\Metabolismo de Lipidos\18 regulacion sintesis de CH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5110"/>
            <a:ext cx="6098469" cy="6307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6421997" y="345110"/>
            <a:ext cx="2722003" cy="138499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s-AR" sz="2800" b="1" dirty="0" smtClean="0"/>
              <a:t>Regulación de la síntesis de colesterol</a:t>
            </a:r>
            <a:endParaRPr lang="es-AR" sz="2800" b="1" dirty="0"/>
          </a:p>
        </p:txBody>
      </p:sp>
      <p:cxnSp>
        <p:nvCxnSpPr>
          <p:cNvPr id="6" name="5 Conector recto de flecha"/>
          <p:cNvCxnSpPr/>
          <p:nvPr/>
        </p:nvCxnSpPr>
        <p:spPr>
          <a:xfrm flipH="1" flipV="1">
            <a:off x="5953945" y="3291480"/>
            <a:ext cx="936104" cy="2160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CuadroTexto"/>
          <p:cNvSpPr txBox="1"/>
          <p:nvPr/>
        </p:nvSpPr>
        <p:spPr>
          <a:xfrm>
            <a:off x="7161190" y="3068960"/>
            <a:ext cx="16592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Inhibe también el colesterol exógeno y las sales biliares</a:t>
            </a:r>
            <a:endParaRPr lang="es-AR" b="1" dirty="0"/>
          </a:p>
        </p:txBody>
      </p:sp>
    </p:spTree>
    <p:extLst>
      <p:ext uri="{BB962C8B-B14F-4D97-AF65-F5344CB8AC3E}">
        <p14:creationId xmlns:p14="http://schemas.microsoft.com/office/powerpoint/2010/main" val="292389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4 Marcador de número de diapositiva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CD6204-6E82-4E87-B3D1-C27A75AD9399}" type="slidenum">
              <a:rPr lang="es-E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s-ES" smtClean="0">
              <a:solidFill>
                <a:srgbClr val="FFFFFF"/>
              </a:solidFill>
            </a:endParaRP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>
            <a:lum bright="-2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452563"/>
            <a:ext cx="6626225" cy="530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6 Rectángulo"/>
          <p:cNvSpPr>
            <a:spLocks noChangeArrowheads="1"/>
          </p:cNvSpPr>
          <p:nvPr/>
        </p:nvSpPr>
        <p:spPr bwMode="auto">
          <a:xfrm>
            <a:off x="179388" y="434975"/>
            <a:ext cx="8689975" cy="92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s-AR" altLang="es-AR" sz="1800" b="1" dirty="0">
                <a:solidFill>
                  <a:srgbClr val="FF0000"/>
                </a:solidFill>
                <a:latin typeface="Arial Rounded MT Bold" pitchFamily="34" charset="0"/>
              </a:rPr>
              <a:t>LAS CÉLULAS TAMBIÉN OBTIENEN SU COLESTEROL MEDIANTE ENDOCITOSIS DE LIPOPROTEÍNAS DE BAJA DENSIDAD MEDIADA POR EL RECEPTOR DE LDL.</a:t>
            </a:r>
          </a:p>
        </p:txBody>
      </p:sp>
    </p:spTree>
    <p:extLst>
      <p:ext uri="{BB962C8B-B14F-4D97-AF65-F5344CB8AC3E}">
        <p14:creationId xmlns:p14="http://schemas.microsoft.com/office/powerpoint/2010/main" val="368063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8"/>
          <p:cNvGrpSpPr>
            <a:grpSpLocks/>
          </p:cNvGrpSpPr>
          <p:nvPr/>
        </p:nvGrpSpPr>
        <p:grpSpPr bwMode="auto">
          <a:xfrm>
            <a:off x="1428750" y="1285875"/>
            <a:ext cx="6632575" cy="5113338"/>
            <a:chOff x="879" y="1010"/>
            <a:chExt cx="4178" cy="3221"/>
          </a:xfrm>
        </p:grpSpPr>
        <p:pic>
          <p:nvPicPr>
            <p:cNvPr id="18437" name="Picture 2"/>
            <p:cNvPicPr>
              <a:picLocks noChangeAspect="1" noChangeArrowheads="1"/>
            </p:cNvPicPr>
            <p:nvPr/>
          </p:nvPicPr>
          <p:blipFill>
            <a:blip r:embed="rId2">
              <a:lum bright="-20000" contras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9" y="1010"/>
              <a:ext cx="4178" cy="3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8" name="Text Box 6"/>
            <p:cNvSpPr txBox="1">
              <a:spLocks noChangeArrowheads="1"/>
            </p:cNvSpPr>
            <p:nvPr/>
          </p:nvSpPr>
          <p:spPr bwMode="auto">
            <a:xfrm>
              <a:off x="1429" y="2566"/>
              <a:ext cx="107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/>
                <a:t>(Células y tejidos)</a:t>
              </a:r>
            </a:p>
          </p:txBody>
        </p:sp>
        <p:sp>
          <p:nvSpPr>
            <p:cNvPr id="18439" name="Text Box 7"/>
            <p:cNvSpPr txBox="1">
              <a:spLocks noChangeArrowheads="1"/>
            </p:cNvSpPr>
            <p:nvPr/>
          </p:nvSpPr>
          <p:spPr bwMode="auto">
            <a:xfrm>
              <a:off x="1326" y="3102"/>
              <a:ext cx="42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/>
                <a:t>(HDL)</a:t>
              </a:r>
            </a:p>
          </p:txBody>
        </p:sp>
      </p:grpSp>
      <p:sp>
        <p:nvSpPr>
          <p:cNvPr id="18435" name="3 CuadroTexto"/>
          <p:cNvSpPr txBox="1">
            <a:spLocks noChangeArrowheads="1"/>
          </p:cNvSpPr>
          <p:nvPr/>
        </p:nvSpPr>
        <p:spPr bwMode="auto">
          <a:xfrm flipH="1">
            <a:off x="285750" y="357188"/>
            <a:ext cx="8496300" cy="954087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AR" altLang="es-AR" sz="2800" b="1">
                <a:solidFill>
                  <a:srgbClr val="C00000"/>
                </a:solidFill>
              </a:rPr>
              <a:t>Para su almacenamiento, el colesterol se puede esterificar con ácidos grasos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5200650" y="3592513"/>
            <a:ext cx="2292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/>
              <a:t>(</a:t>
            </a:r>
            <a:r>
              <a:rPr lang="es-ES_tradnl" altLang="es-AR" sz="1800" i="1"/>
              <a:t>Oleil-CoA</a:t>
            </a:r>
            <a:r>
              <a:rPr lang="es-ES_tradnl" altLang="es-AR" sz="1800"/>
              <a:t>- ACAT- 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 i="1"/>
              <a:t>Linoleil-CoA</a:t>
            </a:r>
            <a:r>
              <a:rPr lang="es-ES_tradnl" altLang="es-AR" sz="1800"/>
              <a:t>- LCAT-)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altLang="es-AR" smtClean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18E56-1D5B-4EE3-988E-D71F2D31D56B}" type="slidenum">
              <a:rPr lang="es-ES" smtClean="0"/>
              <a:pPr>
                <a:defRPr/>
              </a:pPr>
              <a:t>19</a:t>
            </a:fld>
            <a:endParaRPr lang="es-ES"/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58788"/>
            <a:ext cx="8785225" cy="604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941" name="3 CuadroTexto"/>
          <p:cNvSpPr txBox="1">
            <a:spLocks noChangeArrowheads="1"/>
          </p:cNvSpPr>
          <p:nvPr/>
        </p:nvSpPr>
        <p:spPr bwMode="auto">
          <a:xfrm>
            <a:off x="201613" y="5303838"/>
            <a:ext cx="29606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AR" altLang="es-AR" sz="2400" b="1">
                <a:solidFill>
                  <a:schemeClr val="bg1"/>
                </a:solidFill>
              </a:rPr>
              <a:t>Destino del colesterol dentro del hepatocito</a:t>
            </a:r>
          </a:p>
        </p:txBody>
      </p:sp>
    </p:spTree>
    <p:extLst>
      <p:ext uri="{BB962C8B-B14F-4D97-AF65-F5344CB8AC3E}">
        <p14:creationId xmlns:p14="http://schemas.microsoft.com/office/powerpoint/2010/main" val="409044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data:image/jpeg;base64,/9j/4AAQSkZJRgABAQAAAQABAAD/2wCEAAkGBxQTEhUUExQWFhUXGBcYGBcYGBgcHBgaGBQXFxcYFx0dHCggHRolHBgYITEhJSkrLi4uFx8zODMsNygtLisBCgoKDg0OGxAQGzQkICQsNCwsLCwsLCwsLywsLDQsLCwsLywvLCwsLCwsLCwsLDQsLCwsLCwsLCwsNCwsLCw0LP/AABEIAJkBSgMBIgACEQEDEQH/xAAcAAACAwEBAQEAAAAAAAAAAAAEBQIDBgcBAAj/xABHEAABAgQEAwUFBQUECQUAAAABAhEAAwQhBRIxQVFhcQYigZGhEzKxwdEUQlLh8AcjYnLxFTM0whZzgoOSk6Ky0iRDU1Rj/8QAGgEAAgMBAQAAAAAAAAAAAAAAAgMAAQQFBv/EADARAAICAQMCBAQGAgMAAAAAAAABAgMREiExBEETIlFxBWGBoRQyUpHh8ELRscHx/9oADAMBAAIRAxEAPwDYyMDSLwwQhKAwin7W+8QmKV4cRDCbhSJ5BsYkuZm6wAmdF0ucIhCxTxHPE1mApylDZ4EtMJ9qI+9sIWLqT+ExQuoPAxQWB39oEe/bQIz4VMVZKYMkYNNVdZyjmW/OIRpDeViIJYXPKHNKotfWEMpUmQPec8oonY4tdpSfH84mUDpbNNU1iEB1GM9X9oyTlla+cCIw9Sy81RP8IhjJlJQGQkDoIvcmEgGmp5hOYhidVK1g5K8upePlqMDzExCYPZ9adoXzFk6mCTLiBlxA1gFI4wFNXm1skbR7iE9alZZaSQHcsdYS1cqc90qD8QRHP6i5vyxN9FHdsZ+3SN4mKyWz5r+kZucFJ94NBeESSpXvMBrGNN5NngxSzkb/AG5APeLRCprE6JbrBlJUyM4BlJVxUq5LcI0ycGpFpChLSxs4cfCGRpdn5WKlONTWqLMAucX1MVyqllAvoY3lV2TkG4zDYAQtldm5C1AHOAWLvtxPK3rAy6WcWNj1lTXcTzqpOx157xXLxe7AjqI0VT2Yly0unOGd3TmaxL22sB4xm6iSEnOEoKrC9g3FoC6rD3W4VNkJ8blkxMyae4FKPAAxWummyw81K0BwL79DDnDJU2Y60KT3QO4gs9g5vDH+1nCpVQkNoHYg+I0MFGiMVqn/AAVK6WcRSfqu5jUhc1QAc8I0FN2dnZQUGWS2mYOPSFJqZKZpyFZQHZBO5sSPzgdWJKTMCkKJFjwNoJRjBZ5GS1z2jt7oniCJspRTMSUnmLHodDBuD0NRMDghEt9ScpbfJvDujxZFQjIoJJHuhQdjytrAE3ElDunwLWbZoCUopaluhfiTa0YSf94NdITKAY6gavqwihYDBSCFIOih8457iuMKW0pCi5LFvhGi7M4avuBKgkA94E6jcAcYdX1ksqOnkyWdEoQ1uQ+SqLM8GzKAbWgUyCI6e5zcpkM8XUZeYkc/kTFOWCcMS8zoD9PnFlMcx9H0fQQs5fIxWSrRQhpS1yNlRyeaoJgaZVLAcKI8TAqTGPB20VKCXdL84u9tL/hjgQxmeDaavzixOOVH/wAq/OL1MHMTusyaj8QEDLmo3mDyjiUrEKqYsIQuYpR0AJc+UOz2OxNYchQ5Kmh/jFOZa+R0mbXU6fem+oEATe1dEgsCFq2AdZPgIS4F+yp2XVzn/gl/AqPyjf4TgFNTBpMlKebOo9SbxayyZ+QnkYvUTB+5p1ITxWAgeXvekTVRz1f3kwDkn6mNBV1CUB1RlMVxklRbwA+cKsmo7csbVFy+SGUnBki5v1vB8umA0EZ09p1hSAEABmIO5/pGnpagLSFDfbhxgoWRZU65Lk8EuPVSo+WSYhMBAI8QXMX4gKiD101MpBWrQevARjK3tEsTCoK2sn7o+p5xocTWmehcgqIWO8VapFwwffeMPXYROSoOAUn76S4HXcdIy3WSytPB0Ojqr/z5NJR44Vhyob7RVVY0p8oIHE/LrAacCyS3K0/iSS4AI1eBqebJzMtWYqUB3QyQ7B4S7ZtYyaVRU3mKyMaTHzLLAO23GNVS45KmJGYEHgRb+sZXF8N9kgrlGwdxa1mIDh4zUrEC5It46QMVZU8B+BXeso6utcshsqNz3iySdvGMFVzFrWtWXJmJPJgdB0gOmxkJzZsy1MGIL945Tx6xFWNlLdwJWAx133bYwVjU1uXT0sq28bhcqhmrPdSVHa/w8oZDHpkv92tJC9wfQ9ecKsHxhftAEryu50sC1vCHnaPCJk/JMBSVFBYps5GgD6wKgmswe4dm0lGzGBzRdqSUpSUAnc5+GkMqRJUUzQkMyrAi4Vck8tLCOVTZU2SoJmpUhWuU2tGv7H9oSQZRZkgkXAUptm0J8YbVZLVpmzNf0ijDXWM63GVA5DMCRowJJu7O99IRV1Kffax3L+ke9pSFK9rrmYi6TooJIts1x0ML6zHFKTlBZIhFzllqX0GU17Jw29R5hCTLHtFhaGPdUzBiLZuUSxjFRNlkhIGZtgb9Yzye1y5SMnvXGrszvpxt6wAjFnUpRbKpROXUaxJScYYiGunk5a5fQPk4cFq75KeY/OC5GByxrNUrfupYt9YFTWJNxa2l/SL6GqbU9DGdTxsG5Txya7B6amkpK0JzcXBUeNhsYKxmllTpKkoLKIzIaxBOn+zyjH/2oJbOXHLy2ghNetRSqWvNmsGJfT3eILXvwjTDqNsadjHPpp515fuI+z+DTitSsrqANnD8yOMaOgnrQWUCk8w0XYbRzEH2ku5Go3hzPBmIebLI0v8ArSLjQpPVw/sBd1Lbw+C6jxNbXDjrDCTWJWHUn6xlUqKSyXbnDClqnEPhZKOzMk6090OjIBDpPgYswhN1HoPrCmWtRsTbjD3C5bI6k/T5RphJy7CJLCC4+j6PoaKPzQZF3MCVhhxUS4qw7A5tSvLKQVHc7DqdBCwzNKTDrA+zVRVH91LJTutVkDx38Hjp/Zz9mkmWy6j96v8AD9wf+XjGxqJYQhkgAAWADAdBBqPqCZDsZ2ZRRBRJC5ymdYFgncJfnDytqwhL2tv84+p/cQ+rP5kn5xOZMSAFKZmu9wQ51hKY/BRheIEtnSe97rA+fSG5W2sLqDHEzUEBPeSb5eD6xVUYombMQE3bNm2IIsLHxioWrGzLlW291gaAhRZaRl4EiEuPYAkEKksCfuksCeR2MWVhNsvK0LMUxCbMzSygF8mVb3SwOZg29rvxgJttP1DhHDTXACvA5+vs36KT9YdYQpSHlqSQQBdixJ1b0jI4hi06nXLClnKoh+V9Y11B2xQA05L/AMSW9RCYTSfm2HWQk4+XcKnFR0SXSX0N9g3rHq6ZbPqN9QR4ROn7W0izlQpWf8OU28dPWJVuKTG/dICh/MHHhv4GHOUec5EKM+MY9zN47TkDNmyM93b+sI6Na56Wzd3vMRbMU/L6Q3rKULUo1ABQSClJ87+O3KAcUnSwkBKcgBdJT3dOEInLO7NdW2EitFeAQiaXGpJY66HwEHYv2YlVEkzacgTACe77qiNiNjzHrGRm0U5QMwIK0ubpHDiBeCuz+MGUsBROV9NPjEhPC8y2NrreNVct12CcFnqmI9nMJIYFKs4TlIsAXuTCWtw/2S2K8wZ3Fh06x0CmVSqR7RIlBfe7rpzeDtfrC2sopE8lAcLQdUpKvDuhjbbnDdPl5QEb2pvZr1MSZyXGUWDb3PG/CGNDigVMQJ0tC0DunMHIBs+Z3JHEmCca7PJSQmWJuc3b2UwA20BIieF9iqpbFaRLT/EQ/kITOyFXMh6uhOOWAY5Lky5v/pyogbC4B3Y8PPrBtJjU8ZRlOUXAvbnGppOxCA2aY/IaQ9o8Ap06pzdYyyvpsfKX7ipdSoxxhyOc1NPMqTmzd4Oybkqe4AEfUvZyoIuggx1+kpZI9xKR4NBfsgNo3VdPCcNpZ9jHP4lOOyjj3OPzcBmgtlMtPAl/j+rxbT4VlF7njHVZ9EhYIWIRqwJlFrpirOkzwyo/EG+Tm+N4StWUpSTxhRNkkgMjJlFy5JUeLH5R2VGFJ3iFR2fkLDKlpMFHp3FYQa+ILho4zTzZqiQh1EByNbdIvp8VJDNfjHT5nZOTmzJSoK2KTfRt3jPzexCJbkBbc9vSKspWN0Nh1sJMylNMUtQDxtsJ7PzpmWYlaUPZRa+uraabxHDsDQk6DrG1wrJLT7wHL8ozwhDVmbwl88E6rq5NYgHHD0t3bHjHqJDpuyuoiQqQr3QpTcP6xYFk/dUPL6x0I3VS/K8+xxnGS5ElThaRdLjV7adOUCroyNr8ofrWRsR1EDzK1mgJOr1GJzAqDgekaGlQyEgcBCgVQJ0h0gMAOQhlMoyWULsznc9j6Po+hws5fgPYUrZdQ6RrkGp/mO0b6hw9EpIQhISkbAN/WFUztEX/AHUp0s7lQ+HhFCu1C9paX5kxkfW0R7/ZmpdJdLt90aUiB61LoPQwhRj08h8qDdtx5wTMxWYAykIJLt3m20vvrEXXUvv9in0li/8AQD7U6QQQ2UDyEIqzFFy58suPZ3zJYEEEEb8z6QaAoOAksbsWtxEVz6QKSVKIHBjfyO/SM/4qDXJqVEk+CVGpKVZ0ASwS/duVeZ0g4YnKzXTc3fj5QkqJSgAUklNrsQbtCutmrlpJIBGmYfA8IGN8eEw3Q3uzdyaiSrcp9Yz3avHF0rAoQUqHcmAljyPBQ4GMnLxgvrGnMppYMwZ1DvXD5S1svO+sNjNy2FupQeWYoSZ9bOdQISA+ZQIDfwwfW4TNCWkqUoji0PsNnTFe1KwUAKKQCLsEpLjxceEES1XZIubtuesW4hKbBMKwBaJJUFj2qWUr8JD3HHhflDuhme6X4bxOjC5Sx7VLBYI4ggjj4iFVKVpWpCg2VRFuANj4iLwuAG2y3tDNTLqsqiTnQlVzbgw5OIESmRNJ9ogrBFmLMdrwf2glypqpKlSytQS1lEMAzaawHJw1h+FOrPFYy/kWnhfMRUaplPMMouymN+GxH62jVUmHBdjd9S0F0VAipyZheVmYjgoix8R8Y0cmgCQwYD1gq6U9+xLup7d+4poMFp5ZcSkqWdyH8gbQ4XXFIOUO2raCBcRmCUju+8bPCmTVEDK+usYet65US8KGz9V9iVUu1a5b+4wnTysupRP624R7NsA3xgITYgtXOPO3WPDb3b7myMOwQJphnhiHIKmI2Gp9NPGEgmQTTTGILt0hfRSULVKSyS6GY4RrBLHAeUVKlZTr3T6H6RBNegpzZgw84rNWFIUW+ngY9rO6lLMWs4ysfL2OOoT7oLUOXjHylR5T+7ffjEV2jXF5WRTW+AcyrvHhRBDiIqMTBMgq0wHXAKADaa/11hgtMKsRWbJGpjH1dvh1tmiiOqSA5UoPcsIslnYbwJ7aLZNRlLiPGztd005cHW0aVsaqklBCWHieJggGEdJipNiE+KiPk0NJVSkltFfhOvhxHSPZdJ1FM4JV7LjHBx7app5kXqUCcpa92gKvoEqDpDKGjbx7XUecpUFFKk6ERUqompYEJKQ5Ut2s3DYxLpZbjZDbs1v/ACsP6EguHF7+n95FiJxSwTxAUN9WJHEco1MYylWkpB+8Fgk8A/DhGwVMA1I8xAfD7XZDLD6mGmRKPo+j6OgZTASyzaAeF/rrBUwFLHhsAPBonSkEJcd7XTQ7t+t4jMRnU4u2oPxjzaW3udpy3BhVhS1ZrHW978OX5xaieWuQAH6jm3jEZgQ6mI5xWZStAbbWfbW3MxePR59i9n2weKmh2F1aXDsN/HrBCOaWFvy0heumLghduLkcOUEU0kANqeOoLNu/KAjkKWAtb3sluGZyeWnjC2rkB8wdALZhwv8ACCkzilOw4eNy8ViYopI3a1rEHUQcmmio5QnHZymdCpagFIUFMMzKAN0qBe/NxB8xWe3UNA6AU3Avv57RPEZrBKyX0Bbpb6Q7p+paemZVtWrdHvswGBVr8h8YoUuWnWaEPqcpVzD3G8CYpWgJdCmtdPxLxmaqeVW4+kaJ2a1iPBKaMPMjoNROSqSEGahTEFCw4vulQ6adNYDxehm5cyZqQVMLpKczMPeCi1v4YAwmmkIQUKmEqUzkpSpL8hq3OKsYkzZIStUwTJR7qVAm27KG35QnU8bDFVHVj/rkCm4jVU6ymdKDsCCCVAp2KTuPnrFyayoqGCUK8mEaTA8SRNkkLHuBgrcOWcehbeDZS0yj+8l5FEO40LakCNEFGa5M1jdbxp3GPZ6nEqUE3zG6n4w4TGbXioQAomxLB4aSasEO4biDGuFkF5EzDOuf5miFfJch2sS3O0KZ84PcDyhrPqUkWMKa+Q5cxj6uhTWqHJo6ezG0gGfPANor+0RObKVyIgRUs7CPOX9JNPOPsdSE4tBP2mJJqTAISrgYvk0y1aCM66ax8JjG4LlhqZ5h5g1WpRY3SzbeEC4fgylJZWjvD6Rh4QGDCOx8P+FXQsVknhd16/I5vU9TW4uK3YamaOMeTLh4pSiJqS28enOURj6PnjwmIQkpiLxnsRBCxYb69IeqhXiMt4ydXT4teB9E9MhKvLfWBlT8pZ4sqZR2gOcUx5e/pmu2GdiuSYSKyPjVQrK2jwzIzrVwN0oeSsbmp0Wehv8AGKqnF5kwMpTjgwHwhOFQypJLMdTw28Y3UePZ5dTx7iJxrhvhZDKJSloXLQm/vKUeCQWGloXysBqStSqT2YLgPMWbEISVAJyH1jTqqFLKSbAEEDbqeME9nqfItd3780/9SE/FKo9D01PhLCef9HNtt1ZEUinxwf8Au0xHBQH+WXDIf2xww/znxqYiVRrwZtXyMQJCVjMFNezgt4aRJSlSw/vbBufGPFSbgJfKNyNLeRiK5ZGq0tr+hpHnOO31Ovz3Bq5BIdKQC1hdJLdd9ucTwfEFlsyCNfeYG3Hy3jybh5WsLMxmfW4/Lg8H0ElAAB25kj12iQrevKePqXKcdOHuRmrBcgd2zhrgjfT9PFUypa9vC1994YeyAGo1ccn0eAK2jJTqCp/I8APOHSUkhUXFspp1mZbKE2KXPXVn6XYRGbIKQRa33gCebXgiklZWCrhx6aRbWBO7nZtzfQcIHT5d+Q9fm24AFTCUKG7MLgbuQOMKcZmkyFqyhDEFxuBcjXUgGGWIVacozAhQcA7k2sNnjJYtjeYZCwvfqd3gY15afI+tZ7C6rmlQYfp4ZYJPlyu8R3jvwhdMqRsPSJyWYQ55Udh2z5NJiFIKpKZkpSUTAMuVTATH/i2UL6+kLRSTChdPPKpRVlKSbpJCgQXBYpPEGIUaSoDvhAfd78dIKxWfMly5SUlKwCWmJd0cUl9AYGMm3vyTGFhP+PqH4XgEySCFzZZQoD3SQXBBAOYAXHOH+KV7SkoVLKjso9PukW9Yw6cUcMT4RoKCpWZBQsd0lr6hwcqhyffnzio3uMn5cZF3UN4lJ5+wBj0qcUJWmUoyg5KknNl27wBcBhrpB/ZfECUZSeXnuPFoAwXF5pChLBUrLZA+89m6cYhRYNVUyDNmS8qRzS45sDpBrL86XHJJJaXXJr5Gtm1hQLpHgOf1gg95Lt1YPCfCVqXlUpBUlZIfYMLP170aahni6QkAJt5WjoVT1rJyrY6HgVJlC42idNQIBe99jtDRdEAGCQXuSI++wpAJNh10g9HqhfiejKJdFLO0EyEywWSLwrq+0EiQ4T31gEsHZxs8ZvEO204izIfgB8TeFz6muHG7+Q2HTWz+S+Z0WXM5QSVxx5PaqeC+c9HLaRae2FRtMOgA89b7wK69fpYx/DpfqR1oF4lYxyCV2pqszmcq/P4Ro8F7brSQmoDg2zCx684KPXQb8yaAn8PsS8rTNwlEfKlcIqpKtExOZCgoGC0F42JprKMLTTwwRQitdOCLljDAiKjIEWTIjm0cBTcKSdo0qqTnFSqUiAlXGXKDjY1wzLHA08Ij/YSY1H2c8ItRRjeE/hKv0oZ+Js9TKowYDQQdLw8p+6fKNEiQkaCJqIEMjRCPCAldJ8iWqkZSCNCAfrF/ZsuCrilJ8VrmTfgtMU4jWd1am91Cm5WeDMBlZULHBQT/AMuWiX8UGD7g/wCIzilRvF0UK1ggDFSqoSu6tLNw+nzj1Kioq7qgNBYiLqiSSoAhJIA1G2rxZNLDmf1ptHm4ej7HabXblnoKWDpLXHHxHrE105KTlPg1vCKAHSNuEXopxqFHyHnDVl7YFPC7gqJK8xcFt+Btw9YnUXuLN67P1iyZMcFKlWINuIPOBUTUgMNn1Guo1ieVLAW73PMzFrqvqx8ojO9opLAjKbMXs/OLlzQBpfkRFNPTTpjBIJTxLhI8d/CJh8Lf2Lz3Zm8Uk5bKU2vT84x02kXMUoJSVKL5UpSSTwYBy31jslN2Vln+/wD3pLWuE6v1MO6SnRLSyEpQngkACNVFE1u9iS6yMVhLP2OT4V2MrVywFS8ltVqSGfk+b0hxS/s7mgfvZ8tI/hClfHLHRM3jFqRxjSqYszPrLFxsY2l7CSUhlTpiugSnj1gz/QqkIYiYeswj4ND+opx92362iMuU2pivBin+VAvqbGvzMzUz9ntIfdM1PRYPxSYvT2RCRlTOUUENlXqByUNPKNCVtziwKi3VXLlFfibv1HO67siuUlSpctSVJBKTLWVAtdik94E8RA+FYxUMAtClAum4Y2F0kHUh9CHvHTXiuppkTBlWkKB4/rlAPpv0sausbWJrJl6WZLnSck0ZGLhSGBSfAehh2iVlULkgjlfmbQomdmVy5i1Sl5pa7mWdQq107Gz8IFVjUyUgyklJWR3c/wB2+rHXkIXW5VS0yX1/v9RJRVn5GNsaxyXTgJV3phYBI1vo8ZLF8UnKvMdI+6B7u7EcRF1C4Exc1QWpVwoXsFEFgeLKudhtGfxepzO6niWTc/b0/vIyuuMHhc+v+vQVV9YouQ7DU3YcH4QtM948mSlrUQkKUeCQT8Irl0UwlsqgeYIilGMUaU5PZBH2iPUzucEyMHL94geIhxS4HKJAMwOYRK6tbLcbhrliWXOg2RVFxoW0e8OF9mE3yTEqs9n+kJ6zDFyzv+UDri/kDzwPMPxycggIUyeFi19n08I6HgmNJnJDHvAXSdf10jj1PP0Bhnh+JKkrTMSdDf8AP+Ew6q2VT24EXUxtWO52T24iaFvvCPDcRl1EsLQWO6eH6+Ygj2pEdSNiksrg5Eq3F4fI1zB2jxS9t4SzcUynTnA39u8Ijtiu5arkzSBPGPCWhDLxaYrRJ8Q0B1+NoRdSsx4CBd0F3LVMmzSTaltL9IzWK9pMhUmxJ2Fwnx3Vz5RnMS7TrWMqe6ngG9eMLZDkuYzzvc9o7GmHTqO8jVUFcqYhSCffXLS/JSmPpGuwW8lKvx5pn/MWpf8Amjn2HzCFA/hTMX/wS1FPrHSaSVkQhP4UpHkAIfR+UTfjJbAy1XMEwIrUw9GcyIlZTZzm4hiG25xeiUVP3r7dOHGK11wYDLyDk+MDKpFEPcBtiPFx4R5jK/xWf3O3h93gIlKDs/JtoIRLI7xuGuAW8oGk0xs4HDrzYwRPkgX1GnS0HH1aBljOEwectCwQ7EMxc2bbhHtLSFRygAkeQ5n9bRfKw0rI7qQLE/n9IcSUJlhkgDjpcxoqolN5nshU7VFYiUyMMQm573XTTVt4OEUKnx4Z4jetMeDI9UuQkmPP1eBVVI4twvHk2fszjrFuaK0sLVOA1IiSZgOhhWjIW/TQQCkaHyio2N+xbggnPxj14HVVBo8RVAxepFaWFiPjLfQtAy6gCJyZr9ILUuCsPksUkiJCIz5lrG4b1tFcqZBZSeCsPASlUJMf7NSqgiYGTOGivxBvdUOHPWGxVvwiSJgIHOJJRktMi4SlB6onNsRm+wQqWpOUv3uL8rs3xeMhiFUFXEdX7b9njVSc0sD2yLp/jG6D8ufWONIWpCnI7wfuqGm1wd+UY5VaNv2OhRNWLPfuOsIUUpbdRdTeg8PrGvk4gCkBQBb1tpGHoKkqUSokk6mHEqoYX6RknHzPI9jWtwBFR35S0y5m6DZKr8vdPS3SEVVQTpJaYhSebOP+IWgxVeUtrqNOJtDek7RrSMq2UOBvyg4yj3FvX2EtHiqkMlJbjz6w7lYshYyzkhY56jodRFVQiiml2VJUd0aeKdPKBv7GH3KiUr+YKSfnETS4ZHh8ojUdm5cwvJn5H2mp8u8n6QKOzNUklpYmJ4y1JUD4PmbqIYDBKgJBQUTdQQhTm2hLs78oBmz6iTqianqlQ9YLfHBE23sxh2fl1NPNA9hN9nYKzIVodbgWIv6RocSNQkkS0KYEMu9+FvGMDO7STHYLPnEVdo5re+T4xSlJJpZ/f+CTrcmm8GyV9tIuWH8ZQB8XgeYZcq86aVK1AQGTfZzc+kYqbjM1RJKzfnAkypJ3i0pP1+ryTw0ufsjUYx2mV7qLJ2AhV9oUpsxtr4wtlq4wdTKceMMUO7I2ksIIQL2hnTo4QBL1eDaV5lk6Pc/TnDIrOyESY6wmSSu/3hLT/wAyckH/AKQqOlxguzqM09I//UeUqUfTMsRvI3wjpikYbXmR9AS1XMGwtmG56mDQpmQp8VSzu50fZrvFqauWouEgufxc78hGEnqdLOYrpcRUh0jRo8xFSaPTPp4vdHQUVGVRdQtoNx15wTTTvaEBB8fUxgV4qQAUBlMxOpJ3jRdgaqYtcz2gdk2O4cix6/KHUxcpKL4yZ76dEHM2Vkhh/WBp0yLlmB5io6zisYOUnuUe1IiBqgOZicwhoX1MuESi0thsWnyFzJz6AcvygUT1pca8Bct6QHMW178vKPlzzxychfbeF5GqIyFXa6/TeJ/aknRRfoIzNVONyXv4wKmpP8qRE1l+Hk2K55G1uPCISpr6H6whlVJKWBJLFiOt4uk1JAAKnaC1A6B/KrH/AF8Yul1TbgxnU1Ks33dBt8ImKtmuNW/qItSBcDWSKwEEKFt+YaILPs77fERlV4sE2tHq+0xCWbQPeD8RdwfCfY16KgG4Mek8Yy2H40FpCrcx5Q3pqp/zglPIEq2hymcN4zHa2glBQmmVLVnsSUJJzau7bj4Q5mq7ijowfyEAdqZgVQqVwyKH/EB8CYuzeLX1JVtNfsZE01Mb/Z0j+UqHwLNEZlDIV7pXLPUKHrf1hcivfo0VS8QDkWcWf9cIw5OhpYcvB1AOmalW9wR00f8ARgWfh09IfKFa+6oH0d/SPDiiCzZuGuvXyiYxN7B7i/0gsL0K8wjq6haD3kLR/MlQHrA0nFC+sa0Yj3bqfkL3ezcPzjybQyZt1yUPupPdJ8UtBqMH2J4skJKfG1DRRBhtTdrJyQD7Q9Hiqd2WkkAp9pL5g5h5Kv6wPP7LTReXNRMGwPdV0a49YngR7Au1PlDj/SrP/ey5Uz+dCT8RFUzEaNWtJK/2cyfgQIzy8GqgpjJW/Jj5MYhUU82WMy5S09UkA+LNF6JLuROBpRMoCf8ACgf7yYP80VzhQDSm85kw/OM/KnW8PKC5BeKxP1/4J5f62NpaqX/64HVUz/yiOI08r2SpskFJRdSHJDPql7vfSFgNwNhc/KHNGHSoDg3qIuMZakslSaSyLKCkXMup0pO25+ka7DKIJAADARCgo4bqlsg9D8I6MK1Ew2WNlfY685/4Ji/Fc1h6IjcPGH7Nd2avkiWnyS/zjWyp0MaESe4XC9SbmDwYSLr2JHC0RAnFhU7ENEVTxBNbrAZjhOCTPUQnlFqKzlGy/Z7VArmJH4AT4Kb5xho1/wCzX++m/wCrH/cIOqCViaE9VvVI3ilRTMic3URE6x0WcVC2rmsdYgkuAYpxPWL6b3B0hEXl4HPaOQeqlWeFVSC/S5h0qFGIwu2KGVsDE57W84qmh3DsPjEPqfjFc6E5HYL5UxtzZz6cBH02e19YoH3enzimb7sEigs1uzN1iuZUlTPCwRZLiy8DiqkESgo6ggwnrZndZ7n4Ro6z/DjwjI13vRclgqvcbYVOZMaegque0ZGl0jQUu3hAwkSyJrJVSCnXhCntPiYTTFAykqISxva7kdLF+kVztPGM12j98dPnB2WPGBdVScsiKau8DmY28XnUwHP0HhC4I2sIlzAL7taCETQACSxItvaF2w/l+sGI0T/IPhBNC8jKQsMCpgdvrF0usPICEp9/wTB0nQePxMQFxG0qr4l39OMMEVZAAGmn5xnZeioOV7og4sVKIwnV+pDnVr9NeTmDKKr1B0a4Ufe4hjYvwhFhfuJ6/MQyotT4/AwcecgSW2DPdq8L+zzApAIlru34Ffh6biFEuvG50jY9vv8ACj/d/wDcY5oPeMM0plKTwh8nEXsm8bHsrRqUCVC5jG4JrHTez3uwdVazkC2xqOBnT0zRXjLpkrbVrfE+gMMExRXao/m/yLjWZFyYOtx37NMWhR75IVZ2yqSCG42t4RZL7dpDd4jqDGf/AGl/4xP+olfBUZDjF6mR4O84D2/kTEoSpYzGYmWToGV7p87RGtUfaL/mV8THD6D3Ff6yV/3iO3Vn94v+ZXxMWik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sp>
        <p:nvSpPr>
          <p:cNvPr id="3075" name="AutoShape 4" descr="data:image/jpeg;base64,/9j/4AAQSkZJRgABAQAAAQABAAD/2wCEAAkGBxQTEhUUExQWFhUXGBcYGBcYGBgcHBgaGBQXFxcYFx0dHCggHRolHBgYITEhJSkrLi4uFx8zODMsNygtLisBCgoKDg0OGxAQGzQkICQsNCwsLCwsLCwsLywsLDQsLCwsLywvLCwsLCwsLCwsLDQsLCwsLCwsLCwsNCwsLCw0LP/AABEIAJkBSgMBIgACEQEDEQH/xAAcAAACAwEBAQEAAAAAAAAAAAAEBQIDBgcBAAj/xABHEAABAgQEAwUFBQUECQUAAAABAhEAAwQhBRIxQVFhcQYigZGhEzKxwdEUQlLh8AcjYnLxFTM0whZzgoOSk6Ky0iRDU1Rj/8QAGgEAAgMBAQAAAAAAAAAAAAAAAgMAAQQFBv/EADARAAICAQMCBAQGAgMAAAAAAAABAgMREiExBEETIlFxBWGBoRQyUpHh8ELRscHx/9oADAMBAAIRAxEAPwDYyMDSLwwQhKAwin7W+8QmKV4cRDCbhSJ5BsYkuZm6wAmdF0ucIhCxTxHPE1mApylDZ4EtMJ9qI+9sIWLqT+ExQuoPAxQWB39oEe/bQIz4VMVZKYMkYNNVdZyjmW/OIRpDeViIJYXPKHNKotfWEMpUmQPec8oonY4tdpSfH84mUDpbNNU1iEB1GM9X9oyTlla+cCIw9Sy81RP8IhjJlJQGQkDoIvcmEgGmp5hOYhidVK1g5K8upePlqMDzExCYPZ9adoXzFk6mCTLiBlxA1gFI4wFNXm1skbR7iE9alZZaSQHcsdYS1cqc90qD8QRHP6i5vyxN9FHdsZ+3SN4mKyWz5r+kZucFJ94NBeESSpXvMBrGNN5NngxSzkb/AG5APeLRCprE6JbrBlJUyM4BlJVxUq5LcI0ycGpFpChLSxs4cfCGRpdn5WKlONTWqLMAucX1MVyqllAvoY3lV2TkG4zDYAQtldm5C1AHOAWLvtxPK3rAy6WcWNj1lTXcTzqpOx157xXLxe7AjqI0VT2Yly0unOGd3TmaxL22sB4xm6iSEnOEoKrC9g3FoC6rD3W4VNkJ8blkxMyae4FKPAAxWummyw81K0BwL79DDnDJU2Y60KT3QO4gs9g5vDH+1nCpVQkNoHYg+I0MFGiMVqn/AAVK6WcRSfqu5jUhc1QAc8I0FN2dnZQUGWS2mYOPSFJqZKZpyFZQHZBO5sSPzgdWJKTMCkKJFjwNoJRjBZ5GS1z2jt7oniCJspRTMSUnmLHodDBuD0NRMDghEt9ScpbfJvDujxZFQjIoJJHuhQdjytrAE3ElDunwLWbZoCUopaluhfiTa0YSf94NdITKAY6gavqwihYDBSCFIOih8457iuMKW0pCi5LFvhGi7M4avuBKgkA94E6jcAcYdX1ksqOnkyWdEoQ1uQ+SqLM8GzKAbWgUyCI6e5zcpkM8XUZeYkc/kTFOWCcMS8zoD9PnFlMcx9H0fQQs5fIxWSrRQhpS1yNlRyeaoJgaZVLAcKI8TAqTGPB20VKCXdL84u9tL/hjgQxmeDaavzixOOVH/wAq/OL1MHMTusyaj8QEDLmo3mDyjiUrEKqYsIQuYpR0AJc+UOz2OxNYchQ5Kmh/jFOZa+R0mbXU6fem+oEATe1dEgsCFq2AdZPgIS4F+yp2XVzn/gl/AqPyjf4TgFNTBpMlKebOo9SbxayyZ+QnkYvUTB+5p1ITxWAgeXvekTVRz1f3kwDkn6mNBV1CUB1RlMVxklRbwA+cKsmo7csbVFy+SGUnBki5v1vB8umA0EZ09p1hSAEABmIO5/pGnpagLSFDfbhxgoWRZU65Lk8EuPVSo+WSYhMBAI8QXMX4gKiD101MpBWrQevARjK3tEsTCoK2sn7o+p5xocTWmehcgqIWO8VapFwwffeMPXYROSoOAUn76S4HXcdIy3WSytPB0Ojqr/z5NJR44Vhyob7RVVY0p8oIHE/LrAacCyS3K0/iSS4AI1eBqebJzMtWYqUB3QyQ7B4S7ZtYyaVRU3mKyMaTHzLLAO23GNVS45KmJGYEHgRb+sZXF8N9kgrlGwdxa1mIDh4zUrEC5It46QMVZU8B+BXeso6utcshsqNz3iySdvGMFVzFrWtWXJmJPJgdB0gOmxkJzZsy1MGIL945Tx6xFWNlLdwJWAx133bYwVjU1uXT0sq28bhcqhmrPdSVHa/w8oZDHpkv92tJC9wfQ9ecKsHxhftAEryu50sC1vCHnaPCJk/JMBSVFBYps5GgD6wKgmswe4dm0lGzGBzRdqSUpSUAnc5+GkMqRJUUzQkMyrAi4Vck8tLCOVTZU2SoJmpUhWuU2tGv7H9oSQZRZkgkXAUptm0J8YbVZLVpmzNf0ijDXWM63GVA5DMCRowJJu7O99IRV1Kffax3L+ke9pSFK9rrmYi6TooJIts1x0ML6zHFKTlBZIhFzllqX0GU17Jw29R5hCTLHtFhaGPdUzBiLZuUSxjFRNlkhIGZtgb9Yzye1y5SMnvXGrszvpxt6wAjFnUpRbKpROXUaxJScYYiGunk5a5fQPk4cFq75KeY/OC5GByxrNUrfupYt9YFTWJNxa2l/SL6GqbU9DGdTxsG5Txya7B6amkpK0JzcXBUeNhsYKxmllTpKkoLKIzIaxBOn+zyjH/2oJbOXHLy2ghNetRSqWvNmsGJfT3eILXvwjTDqNsadjHPpp515fuI+z+DTitSsrqANnD8yOMaOgnrQWUCk8w0XYbRzEH2ku5Go3hzPBmIebLI0v8ArSLjQpPVw/sBd1Lbw+C6jxNbXDjrDCTWJWHUn6xlUqKSyXbnDClqnEPhZKOzMk6090OjIBDpPgYswhN1HoPrCmWtRsTbjD3C5bI6k/T5RphJy7CJLCC4+j6PoaKPzQZF3MCVhhxUS4qw7A5tSvLKQVHc7DqdBCwzNKTDrA+zVRVH91LJTutVkDx38Hjp/Zz9mkmWy6j96v8AD9wf+XjGxqJYQhkgAAWADAdBBqPqCZDsZ2ZRRBRJC5ymdYFgncJfnDytqwhL2tv84+p/cQ+rP5kn5xOZMSAFKZmu9wQ51hKY/BRheIEtnSe97rA+fSG5W2sLqDHEzUEBPeSb5eD6xVUYombMQE3bNm2IIsLHxioWrGzLlW291gaAhRZaRl4EiEuPYAkEKksCfuksCeR2MWVhNsvK0LMUxCbMzSygF8mVb3SwOZg29rvxgJttP1DhHDTXACvA5+vs36KT9YdYQpSHlqSQQBdixJ1b0jI4hi06nXLClnKoh+V9Y11B2xQA05L/AMSW9RCYTSfm2HWQk4+XcKnFR0SXSX0N9g3rHq6ZbPqN9QR4ROn7W0izlQpWf8OU28dPWJVuKTG/dICh/MHHhv4GHOUec5EKM+MY9zN47TkDNmyM93b+sI6Na56Wzd3vMRbMU/L6Q3rKULUo1ABQSClJ87+O3KAcUnSwkBKcgBdJT3dOEInLO7NdW2EitFeAQiaXGpJY66HwEHYv2YlVEkzacgTACe77qiNiNjzHrGRm0U5QMwIK0ubpHDiBeCuz+MGUsBROV9NPjEhPC8y2NrreNVct12CcFnqmI9nMJIYFKs4TlIsAXuTCWtw/2S2K8wZ3Fh06x0CmVSqR7RIlBfe7rpzeDtfrC2sopE8lAcLQdUpKvDuhjbbnDdPl5QEb2pvZr1MSZyXGUWDb3PG/CGNDigVMQJ0tC0DunMHIBs+Z3JHEmCca7PJSQmWJuc3b2UwA20BIieF9iqpbFaRLT/EQ/kITOyFXMh6uhOOWAY5Lky5v/pyogbC4B3Y8PPrBtJjU8ZRlOUXAvbnGppOxCA2aY/IaQ9o8Ap06pzdYyyvpsfKX7ipdSoxxhyOc1NPMqTmzd4Oybkqe4AEfUvZyoIuggx1+kpZI9xKR4NBfsgNo3VdPCcNpZ9jHP4lOOyjj3OPzcBmgtlMtPAl/j+rxbT4VlF7njHVZ9EhYIWIRqwJlFrpirOkzwyo/EG+Tm+N4StWUpSTxhRNkkgMjJlFy5JUeLH5R2VGFJ3iFR2fkLDKlpMFHp3FYQa+ILho4zTzZqiQh1EByNbdIvp8VJDNfjHT5nZOTmzJSoK2KTfRt3jPzexCJbkBbc9vSKspWN0Nh1sJMylNMUtQDxtsJ7PzpmWYlaUPZRa+uraabxHDsDQk6DrG1wrJLT7wHL8ozwhDVmbwl88E6rq5NYgHHD0t3bHjHqJDpuyuoiQqQr3QpTcP6xYFk/dUPL6x0I3VS/K8+xxnGS5ElThaRdLjV7adOUCroyNr8ofrWRsR1EDzK1mgJOr1GJzAqDgekaGlQyEgcBCgVQJ0h0gMAOQhlMoyWULsznc9j6Po+hws5fgPYUrZdQ6RrkGp/mO0b6hw9EpIQhISkbAN/WFUztEX/AHUp0s7lQ+HhFCu1C9paX5kxkfW0R7/ZmpdJdLt90aUiB61LoPQwhRj08h8qDdtx5wTMxWYAykIJLt3m20vvrEXXUvv9in0li/8AQD7U6QQQ2UDyEIqzFFy58suPZ3zJYEEEEb8z6QaAoOAksbsWtxEVz6QKSVKIHBjfyO/SM/4qDXJqVEk+CVGpKVZ0ASwS/duVeZ0g4YnKzXTc3fj5QkqJSgAUklNrsQbtCutmrlpJIBGmYfA8IGN8eEw3Q3uzdyaiSrcp9Yz3avHF0rAoQUqHcmAljyPBQ4GMnLxgvrGnMppYMwZ1DvXD5S1svO+sNjNy2FupQeWYoSZ9bOdQISA+ZQIDfwwfW4TNCWkqUoji0PsNnTFe1KwUAKKQCLsEpLjxceEES1XZIubtuesW4hKbBMKwBaJJUFj2qWUr8JD3HHhflDuhme6X4bxOjC5Sx7VLBYI4ggjj4iFVKVpWpCg2VRFuANj4iLwuAG2y3tDNTLqsqiTnQlVzbgw5OIESmRNJ9ogrBFmLMdrwf2glypqpKlSytQS1lEMAzaawHJw1h+FOrPFYy/kWnhfMRUaplPMMouymN+GxH62jVUmHBdjd9S0F0VAipyZheVmYjgoix8R8Y0cmgCQwYD1gq6U9+xLup7d+4poMFp5ZcSkqWdyH8gbQ4XXFIOUO2raCBcRmCUju+8bPCmTVEDK+usYet65US8KGz9V9iVUu1a5b+4wnTysupRP624R7NsA3xgITYgtXOPO3WPDb3b7myMOwQJphnhiHIKmI2Gp9NPGEgmQTTTGILt0hfRSULVKSyS6GY4RrBLHAeUVKlZTr3T6H6RBNegpzZgw84rNWFIUW+ngY9rO6lLMWs4ysfL2OOoT7oLUOXjHylR5T+7ffjEV2jXF5WRTW+AcyrvHhRBDiIqMTBMgq0wHXAKADaa/11hgtMKsRWbJGpjH1dvh1tmiiOqSA5UoPcsIslnYbwJ7aLZNRlLiPGztd005cHW0aVsaqklBCWHieJggGEdJipNiE+KiPk0NJVSkltFfhOvhxHSPZdJ1FM4JV7LjHBx7app5kXqUCcpa92gKvoEqDpDKGjbx7XUecpUFFKk6ERUqompYEJKQ5Ut2s3DYxLpZbjZDbs1v/ACsP6EguHF7+n95FiJxSwTxAUN9WJHEco1MYylWkpB+8Fgk8A/DhGwVMA1I8xAfD7XZDLD6mGmRKPo+j6OgZTASyzaAeF/rrBUwFLHhsAPBonSkEJcd7XTQ7t+t4jMRnU4u2oPxjzaW3udpy3BhVhS1ZrHW978OX5xaieWuQAH6jm3jEZgQ6mI5xWZStAbbWfbW3MxePR59i9n2weKmh2F1aXDsN/HrBCOaWFvy0heumLghduLkcOUEU0kANqeOoLNu/KAjkKWAtb3sluGZyeWnjC2rkB8wdALZhwv8ACCkzilOw4eNy8ViYopI3a1rEHUQcmmio5QnHZymdCpagFIUFMMzKAN0qBe/NxB8xWe3UNA6AU3Avv57RPEZrBKyX0Bbpb6Q7p+paemZVtWrdHvswGBVr8h8YoUuWnWaEPqcpVzD3G8CYpWgJdCmtdPxLxmaqeVW4+kaJ2a1iPBKaMPMjoNROSqSEGahTEFCw4vulQ6adNYDxehm5cyZqQVMLpKczMPeCi1v4YAwmmkIQUKmEqUzkpSpL8hq3OKsYkzZIStUwTJR7qVAm27KG35QnU8bDFVHVj/rkCm4jVU6ymdKDsCCCVAp2KTuPnrFyayoqGCUK8mEaTA8SRNkkLHuBgrcOWcehbeDZS0yj+8l5FEO40LakCNEFGa5M1jdbxp3GPZ6nEqUE3zG6n4w4TGbXioQAomxLB4aSasEO4biDGuFkF5EzDOuf5miFfJch2sS3O0KZ84PcDyhrPqUkWMKa+Q5cxj6uhTWqHJo6ezG0gGfPANor+0RObKVyIgRUs7CPOX9JNPOPsdSE4tBP2mJJqTAISrgYvk0y1aCM66ax8JjG4LlhqZ5h5g1WpRY3SzbeEC4fgylJZWjvD6Rh4QGDCOx8P+FXQsVknhd16/I5vU9TW4uK3YamaOMeTLh4pSiJqS28enOURj6PnjwmIQkpiLxnsRBCxYb69IeqhXiMt4ydXT4teB9E9MhKvLfWBlT8pZ4sqZR2gOcUx5e/pmu2GdiuSYSKyPjVQrK2jwzIzrVwN0oeSsbmp0Wehv8AGKqnF5kwMpTjgwHwhOFQypJLMdTw28Y3UePZ5dTx7iJxrhvhZDKJSloXLQm/vKUeCQWGloXysBqStSqT2YLgPMWbEISVAJyH1jTqqFLKSbAEEDbqeME9nqfItd3780/9SE/FKo9D01PhLCef9HNtt1ZEUinxwf8Au0xHBQH+WXDIf2xww/znxqYiVRrwZtXyMQJCVjMFNezgt4aRJSlSw/vbBufGPFSbgJfKNyNLeRiK5ZGq0tr+hpHnOO31Ovz3Bq5BIdKQC1hdJLdd9ucTwfEFlsyCNfeYG3Hy3jybh5WsLMxmfW4/Lg8H0ElAAB25kj12iQrevKePqXKcdOHuRmrBcgd2zhrgjfT9PFUypa9vC1994YeyAGo1ccn0eAK2jJTqCp/I8APOHSUkhUXFspp1mZbKE2KXPXVn6XYRGbIKQRa33gCebXgiklZWCrhx6aRbWBO7nZtzfQcIHT5d+Q9fm24AFTCUKG7MLgbuQOMKcZmkyFqyhDEFxuBcjXUgGGWIVacozAhQcA7k2sNnjJYtjeYZCwvfqd3gY15afI+tZ7C6rmlQYfp4ZYJPlyu8R3jvwhdMqRsPSJyWYQ55Udh2z5NJiFIKpKZkpSUTAMuVTATH/i2UL6+kLRSTChdPPKpRVlKSbpJCgQXBYpPEGIUaSoDvhAfd78dIKxWfMly5SUlKwCWmJd0cUl9AYGMm3vyTGFhP+PqH4XgEySCFzZZQoD3SQXBBAOYAXHOH+KV7SkoVLKjso9PukW9Yw6cUcMT4RoKCpWZBQsd0lr6hwcqhyffnzio3uMn5cZF3UN4lJ5+wBj0qcUJWmUoyg5KknNl27wBcBhrpB/ZfECUZSeXnuPFoAwXF5pChLBUrLZA+89m6cYhRYNVUyDNmS8qRzS45sDpBrL86XHJJJaXXJr5Gtm1hQLpHgOf1gg95Lt1YPCfCVqXlUpBUlZIfYMLP170aahni6QkAJt5WjoVT1rJyrY6HgVJlC42idNQIBe99jtDRdEAGCQXuSI++wpAJNh10g9HqhfiejKJdFLO0EyEywWSLwrq+0EiQ4T31gEsHZxs8ZvEO204izIfgB8TeFz6muHG7+Q2HTWz+S+Z0WXM5QSVxx5PaqeC+c9HLaRae2FRtMOgA89b7wK69fpYx/DpfqR1oF4lYxyCV2pqszmcq/P4Ro8F7brSQmoDg2zCx684KPXQb8yaAn8PsS8rTNwlEfKlcIqpKtExOZCgoGC0F42JprKMLTTwwRQitdOCLljDAiKjIEWTIjm0cBTcKSdo0qqTnFSqUiAlXGXKDjY1wzLHA08Ij/YSY1H2c8ItRRjeE/hKv0oZ+Js9TKowYDQQdLw8p+6fKNEiQkaCJqIEMjRCPCAldJ8iWqkZSCNCAfrF/ZsuCrilJ8VrmTfgtMU4jWd1am91Cm5WeDMBlZULHBQT/AMuWiX8UGD7g/wCIzilRvF0UK1ggDFSqoSu6tLNw+nzj1Kioq7qgNBYiLqiSSoAhJIA1G2rxZNLDmf1ptHm4ej7HabXblnoKWDpLXHHxHrE105KTlPg1vCKAHSNuEXopxqFHyHnDVl7YFPC7gqJK8xcFt+Btw9YnUXuLN67P1iyZMcFKlWINuIPOBUTUgMNn1Guo1ieVLAW73PMzFrqvqx8ojO9opLAjKbMXs/OLlzQBpfkRFNPTTpjBIJTxLhI8d/CJh8Lf2Lz3Zm8Uk5bKU2vT84x02kXMUoJSVKL5UpSSTwYBy31jslN2Vln+/wD3pLWuE6v1MO6SnRLSyEpQngkACNVFE1u9iS6yMVhLP2OT4V2MrVywFS8ltVqSGfk+b0hxS/s7mgfvZ8tI/hClfHLHRM3jFqRxjSqYszPrLFxsY2l7CSUhlTpiugSnj1gz/QqkIYiYeswj4ND+opx92362iMuU2pivBin+VAvqbGvzMzUz9ntIfdM1PRYPxSYvT2RCRlTOUUENlXqByUNPKNCVtziwKi3VXLlFfibv1HO67siuUlSpctSVJBKTLWVAtdik94E8RA+FYxUMAtClAum4Y2F0kHUh9CHvHTXiuppkTBlWkKB4/rlAPpv0sausbWJrJl6WZLnSck0ZGLhSGBSfAehh2iVlULkgjlfmbQomdmVy5i1Sl5pa7mWdQq107Gz8IFVjUyUgyklJWR3c/wB2+rHXkIXW5VS0yX1/v9RJRVn5GNsaxyXTgJV3phYBI1vo8ZLF8UnKvMdI+6B7u7EcRF1C4Exc1QWpVwoXsFEFgeLKudhtGfxepzO6niWTc/b0/vIyuuMHhc+v+vQVV9YouQ7DU3YcH4QtM948mSlrUQkKUeCQT8Irl0UwlsqgeYIilGMUaU5PZBH2iPUzucEyMHL94geIhxS4HKJAMwOYRK6tbLcbhrliWXOg2RVFxoW0e8OF9mE3yTEqs9n+kJ6zDFyzv+UDri/kDzwPMPxycggIUyeFi19n08I6HgmNJnJDHvAXSdf10jj1PP0Bhnh+JKkrTMSdDf8AP+Ew6q2VT24EXUxtWO52T24iaFvvCPDcRl1EsLQWO6eH6+Ygj2pEdSNiksrg5Eq3F4fI1zB2jxS9t4SzcUynTnA39u8Ijtiu5arkzSBPGPCWhDLxaYrRJ8Q0B1+NoRdSsx4CBd0F3LVMmzSTaltL9IzWK9pMhUmxJ2Fwnx3Vz5RnMS7TrWMqe6ngG9eMLZDkuYzzvc9o7GmHTqO8jVUFcqYhSCffXLS/JSmPpGuwW8lKvx5pn/MWpf8Amjn2HzCFA/hTMX/wS1FPrHSaSVkQhP4UpHkAIfR+UTfjJbAy1XMEwIrUw9GcyIlZTZzm4hiG25xeiUVP3r7dOHGK11wYDLyDk+MDKpFEPcBtiPFx4R5jK/xWf3O3h93gIlKDs/JtoIRLI7xuGuAW8oGk0xs4HDrzYwRPkgX1GnS0HH1aBljOEwectCwQ7EMxc2bbhHtLSFRygAkeQ5n9bRfKw0rI7qQLE/n9IcSUJlhkgDjpcxoqolN5nshU7VFYiUyMMQm573XTTVt4OEUKnx4Z4jetMeDI9UuQkmPP1eBVVI4twvHk2fszjrFuaK0sLVOA1IiSZgOhhWjIW/TQQCkaHyio2N+xbggnPxj14HVVBo8RVAxepFaWFiPjLfQtAy6gCJyZr9ILUuCsPksUkiJCIz5lrG4b1tFcqZBZSeCsPASlUJMf7NSqgiYGTOGivxBvdUOHPWGxVvwiSJgIHOJJRktMi4SlB6onNsRm+wQqWpOUv3uL8rs3xeMhiFUFXEdX7b9njVSc0sD2yLp/jG6D8ufWONIWpCnI7wfuqGm1wd+UY5VaNv2OhRNWLPfuOsIUUpbdRdTeg8PrGvk4gCkBQBb1tpGHoKkqUSokk6mHEqoYX6RknHzPI9jWtwBFR35S0y5m6DZKr8vdPS3SEVVQTpJaYhSebOP+IWgxVeUtrqNOJtDek7RrSMq2UOBvyg4yj3FvX2EtHiqkMlJbjz6w7lYshYyzkhY56jodRFVQiiml2VJUd0aeKdPKBv7GH3KiUr+YKSfnETS4ZHh8ojUdm5cwvJn5H2mp8u8n6QKOzNUklpYmJ4y1JUD4PmbqIYDBKgJBQUTdQQhTm2hLs78oBmz6iTqianqlQ9YLfHBE23sxh2fl1NPNA9hN9nYKzIVodbgWIv6RocSNQkkS0KYEMu9+FvGMDO7STHYLPnEVdo5re+T4xSlJJpZ/f+CTrcmm8GyV9tIuWH8ZQB8XgeYZcq86aVK1AQGTfZzc+kYqbjM1RJKzfnAkypJ3i0pP1+ryTw0ufsjUYx2mV7qLJ2AhV9oUpsxtr4wtlq4wdTKceMMUO7I2ksIIQL2hnTo4QBL1eDaV5lk6Pc/TnDIrOyESY6wmSSu/3hLT/wAyckH/AKQqOlxguzqM09I//UeUqUfTMsRvI3wjpikYbXmR9AS1XMGwtmG56mDQpmQp8VSzu50fZrvFqauWouEgufxc78hGEnqdLOYrpcRUh0jRo8xFSaPTPp4vdHQUVGVRdQtoNx15wTTTvaEBB8fUxgV4qQAUBlMxOpJ3jRdgaqYtcz2gdk2O4cix6/KHUxcpKL4yZ76dEHM2Vkhh/WBp0yLlmB5io6zisYOUnuUe1IiBqgOZicwhoX1MuESi0thsWnyFzJz6AcvygUT1pca8Bct6QHMW178vKPlzzxychfbeF5GqIyFXa6/TeJ/aknRRfoIzNVONyXv4wKmpP8qRE1l+Hk2K55G1uPCISpr6H6whlVJKWBJLFiOt4uk1JAAKnaC1A6B/KrH/AF8Yul1TbgxnU1Ks33dBt8ImKtmuNW/qItSBcDWSKwEEKFt+YaILPs77fERlV4sE2tHq+0xCWbQPeD8RdwfCfY16KgG4Mek8Yy2H40FpCrcx5Q3pqp/zglPIEq2hymcN4zHa2glBQmmVLVnsSUJJzau7bj4Q5mq7ijowfyEAdqZgVQqVwyKH/EB8CYuzeLX1JVtNfsZE01Mb/Z0j+UqHwLNEZlDIV7pXLPUKHrf1hcivfo0VS8QDkWcWf9cIw5OhpYcvB1AOmalW9wR00f8ARgWfh09IfKFa+6oH0d/SPDiiCzZuGuvXyiYxN7B7i/0gsL0K8wjq6haD3kLR/MlQHrA0nFC+sa0Yj3bqfkL3ezcPzjybQyZt1yUPupPdJ8UtBqMH2J4skJKfG1DRRBhtTdrJyQD7Q9Hiqd2WkkAp9pL5g5h5Kv6wPP7LTReXNRMGwPdV0a49YngR7Au1PlDj/SrP/ey5Uz+dCT8RFUzEaNWtJK/2cyfgQIzy8GqgpjJW/Jj5MYhUU82WMy5S09UkA+LNF6JLuROBpRMoCf8ACgf7yYP80VzhQDSm85kw/OM/KnW8PKC5BeKxP1/4J5f62NpaqX/64HVUz/yiOI08r2SpskFJRdSHJDPql7vfSFgNwNhc/KHNGHSoDg3qIuMZakslSaSyLKCkXMup0pO25+ka7DKIJAADARCgo4bqlsg9D8I6MK1Ew2WNlfY685/4Ji/Fc1h6IjcPGH7Nd2avkiWnyS/zjWyp0MaESe4XC9SbmDwYSLr2JHC0RAnFhU7ENEVTxBNbrAZjhOCTPUQnlFqKzlGy/Z7VArmJH4AT4Kb5xho1/wCzX++m/wCrH/cIOqCViaE9VvVI3ilRTMic3URE6x0WcVC2rmsdYgkuAYpxPWL6b3B0hEXl4HPaOQeqlWeFVSC/S5h0qFGIwu2KGVsDE57W84qmh3DsPjEPqfjFc6E5HYL5UxtzZz6cBH02e19YoH3enzimb7sEigs1uzN1iuZUlTPCwRZLiy8DiqkESgo6ggwnrZndZ7n4Ro6z/DjwjI13vRclgqvcbYVOZMaegque0ZGl0jQUu3hAwkSyJrJVSCnXhCntPiYTTFAykqISxva7kdLF+kVztPGM12j98dPnB2WPGBdVScsiKau8DmY28XnUwHP0HhC4I2sIlzAL7taCETQACSxItvaF2w/l+sGI0T/IPhBNC8jKQsMCpgdvrF0usPICEp9/wTB0nQePxMQFxG0qr4l39OMMEVZAAGmn5xnZeioOV7og4sVKIwnV+pDnVr9NeTmDKKr1B0a4Ufe4hjYvwhFhfuJ6/MQyotT4/AwcecgSW2DPdq8L+zzApAIlru34Ffh6biFEuvG50jY9vv8ACj/d/wDcY5oPeMM0plKTwh8nEXsm8bHsrRqUCVC5jG4JrHTez3uwdVazkC2xqOBnT0zRXjLpkrbVrfE+gMMExRXao/m/yLjWZFyYOtx37NMWhR75IVZ2yqSCG42t4RZL7dpDd4jqDGf/AGl/4xP+olfBUZDjF6mR4O84D2/kTEoSpYzGYmWToGV7p87RGtUfaL/mV8THD6D3Ff6yV/3iO3Vn94v+ZXxMWik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pic>
        <p:nvPicPr>
          <p:cNvPr id="3076" name="Picture 8" descr="http://laguiadelasvitaminas.com/wp-content/uploads/2014/03/Alimentos-ricos-en-colester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3971925"/>
            <a:ext cx="3636962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500063" y="642938"/>
            <a:ext cx="8286750" cy="5842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METABOLISMO DEL COLESTEROL</a:t>
            </a:r>
            <a:endParaRPr lang="es-AR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28596" y="1428736"/>
            <a:ext cx="850112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b="1" dirty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¿Cuáles son las fuentes de Colesterol en el organismo?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ES" sz="2400" b="1" dirty="0">
              <a:solidFill>
                <a:srgbClr val="0070C0"/>
              </a:solidFill>
              <a:latin typeface="Comic Sans MS" pitchFamily="66" charset="0"/>
              <a:cs typeface="Arial" pitchFamily="34" charset="0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s-ES" sz="24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Aporte con la dieta: habitual 300 mg colesterol/día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s-ES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Síntesis endógena: 1 g colesterol/día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				~ 50% se sintetiza en hígado</a:t>
            </a:r>
          </a:p>
          <a:p>
            <a:pPr marL="3886200" lvl="8" indent="-228600" algn="r" eaLnBrk="0" hangingPunct="0">
              <a:defRPr/>
            </a:pPr>
            <a:r>
              <a:rPr lang="es-ES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~ 50% se sintetiza en intestino, 		gónadas, glándulas 	suprarrenales, piel, músculo y </a:t>
            </a:r>
            <a:r>
              <a:rPr lang="es-ES" sz="24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tej</a:t>
            </a:r>
            <a:r>
              <a:rPr lang="es-ES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 adiposo</a:t>
            </a:r>
          </a:p>
        </p:txBody>
      </p:sp>
      <p:pic>
        <p:nvPicPr>
          <p:cNvPr id="3079" name="Picture 8" descr="fi19p17"/>
          <p:cNvPicPr>
            <a:picLocks noChangeAspect="1" noChangeArrowheads="1"/>
          </p:cNvPicPr>
          <p:nvPr/>
        </p:nvPicPr>
        <p:blipFill>
          <a:blip r:embed="rId3">
            <a:lum bright="-30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0" t="26347" r="6693" b="35524"/>
          <a:stretch>
            <a:fillRect/>
          </a:stretch>
        </p:blipFill>
        <p:spPr bwMode="auto">
          <a:xfrm>
            <a:off x="5000625" y="5114925"/>
            <a:ext cx="29591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10 CuadroTexto"/>
          <p:cNvSpPr txBox="1">
            <a:spLocks noChangeArrowheads="1"/>
          </p:cNvSpPr>
          <p:nvPr/>
        </p:nvSpPr>
        <p:spPr bwMode="auto">
          <a:xfrm>
            <a:off x="5857875" y="6572250"/>
            <a:ext cx="1285875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/>
              <a:t>              </a:t>
            </a:r>
            <a:endParaRPr lang="es-AR" altLang="es-AR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2 Marcador de número de diapositiva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4FD726-C218-453D-AFAA-C5F812CF5204}" type="slidenum">
              <a:rPr lang="es-E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s-ES" smtClean="0">
              <a:solidFill>
                <a:srgbClr val="FFFFFF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39750" y="333375"/>
            <a:ext cx="8280400" cy="5630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b="1" u="sng" dirty="0">
                <a:latin typeface="+mn-lt"/>
                <a:cs typeface="+mn-cs"/>
              </a:rPr>
              <a:t>CATABOLISMO Y EXCRECIÓN DE COLESTEROL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000" b="1" dirty="0">
              <a:latin typeface="+mn-lt"/>
              <a:cs typeface="+mn-cs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000" b="1" dirty="0">
                <a:latin typeface="+mn-lt"/>
                <a:cs typeface="+mn-cs"/>
              </a:rPr>
              <a:t>Nuestro organismo </a:t>
            </a:r>
            <a:r>
              <a:rPr lang="es-MX" sz="2000" b="1" dirty="0" smtClean="0">
                <a:solidFill>
                  <a:srgbClr val="FF0000"/>
                </a:solidFill>
                <a:latin typeface="+mn-lt"/>
                <a:cs typeface="+mn-cs"/>
              </a:rPr>
              <a:t>NO TIENE LAS ENZIMAS </a:t>
            </a:r>
            <a:r>
              <a:rPr lang="es-MX" sz="2000" b="1" dirty="0" smtClean="0">
                <a:latin typeface="+mn-lt"/>
                <a:cs typeface="+mn-cs"/>
              </a:rPr>
              <a:t>para </a:t>
            </a:r>
            <a:r>
              <a:rPr lang="es-MX" sz="2000" b="1" dirty="0">
                <a:latin typeface="+mn-lt"/>
                <a:cs typeface="+mn-cs"/>
              </a:rPr>
              <a:t>degradar al ciclopentanoperhidrofenantreno.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000" b="1" dirty="0">
                <a:latin typeface="+mn-lt"/>
                <a:cs typeface="+mn-cs"/>
              </a:rPr>
              <a:t>El hígado es el encargado de eliminarlo.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000" b="1" dirty="0">
                <a:latin typeface="+mn-lt"/>
                <a:cs typeface="+mn-cs"/>
              </a:rPr>
              <a:t>La mayor parte en forma de </a:t>
            </a:r>
            <a:r>
              <a:rPr lang="es-MX" sz="2000" b="1" dirty="0" smtClean="0">
                <a:solidFill>
                  <a:srgbClr val="FF0000"/>
                </a:solidFill>
                <a:latin typeface="+mn-lt"/>
                <a:cs typeface="+mn-cs"/>
              </a:rPr>
              <a:t>ÁCIDOS BILIARES</a:t>
            </a:r>
            <a:r>
              <a:rPr lang="es-MX" sz="2000" b="1" dirty="0" smtClean="0">
                <a:latin typeface="+mn-lt"/>
                <a:cs typeface="+mn-cs"/>
              </a:rPr>
              <a:t>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MX" sz="2000" b="1" dirty="0" smtClean="0">
              <a:latin typeface="+mn-lt"/>
              <a:cs typeface="+mn-cs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b="1" u="sng" dirty="0" smtClean="0">
                <a:latin typeface="+mn-lt"/>
                <a:cs typeface="+mn-cs"/>
              </a:rPr>
              <a:t>ETAPAS </a:t>
            </a:r>
            <a:r>
              <a:rPr lang="es-MX" sz="2000" b="1" u="sng" dirty="0">
                <a:latin typeface="+mn-lt"/>
                <a:cs typeface="+mn-cs"/>
              </a:rPr>
              <a:t>DE LA SÍNTESIS DE ACIDOS BILIARES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s-MX" sz="2000" b="1" dirty="0">
                <a:latin typeface="+mn-lt"/>
                <a:cs typeface="+mn-cs"/>
              </a:rPr>
              <a:t>Hidroxilación 7 </a:t>
            </a:r>
            <a:r>
              <a:rPr lang="es-MX" sz="2000" b="1" dirty="0">
                <a:latin typeface="Symbol" pitchFamily="18" charset="2"/>
                <a:cs typeface="+mn-cs"/>
              </a:rPr>
              <a:t>a</a:t>
            </a:r>
            <a:r>
              <a:rPr lang="es-MX" sz="2000" b="1" dirty="0">
                <a:latin typeface="+mn-lt"/>
                <a:cs typeface="+mn-cs"/>
              </a:rPr>
              <a:t> de los esteroides precursores.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s-MX" sz="2000" b="1" dirty="0">
                <a:latin typeface="+mn-lt"/>
                <a:cs typeface="+mn-cs"/>
              </a:rPr>
              <a:t>Modificación de la estructura de los anillos.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s-MX" sz="2000" b="1" dirty="0">
                <a:latin typeface="+mn-lt"/>
                <a:cs typeface="+mn-cs"/>
              </a:rPr>
              <a:t>Acortamiento y oxidación de la cadena lateral.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s-MX" sz="2000" b="1" dirty="0">
                <a:latin typeface="+mn-lt"/>
                <a:cs typeface="+mn-cs"/>
              </a:rPr>
              <a:t>Conjugación del ácido biliar con aminoácidos.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000" b="1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846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ángulo 20"/>
          <p:cNvSpPr>
            <a:spLocks noChangeArrowheads="1"/>
          </p:cNvSpPr>
          <p:nvPr/>
        </p:nvSpPr>
        <p:spPr bwMode="auto">
          <a:xfrm>
            <a:off x="5292725" y="1916113"/>
            <a:ext cx="3851275" cy="41036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AR" altLang="es-AR" sz="1800">
              <a:solidFill>
                <a:srgbClr val="FFFFFF"/>
              </a:solidFill>
            </a:endParaRPr>
          </a:p>
        </p:txBody>
      </p:sp>
      <p:sp>
        <p:nvSpPr>
          <p:cNvPr id="41987" name="Rectángulo 2"/>
          <p:cNvSpPr>
            <a:spLocks noGrp="1" noChangeArrowheads="1"/>
          </p:cNvSpPr>
          <p:nvPr>
            <p:ph type="title"/>
          </p:nvPr>
        </p:nvSpPr>
        <p:spPr>
          <a:xfrm>
            <a:off x="671513" y="404813"/>
            <a:ext cx="7788275" cy="1143000"/>
          </a:xfrm>
          <a:solidFill>
            <a:srgbClr val="00B0F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AR" altLang="es-AR" sz="3600" dirty="0" smtClean="0">
                <a:latin typeface="Arial Rounded MT Bold" pitchFamily="34" charset="0"/>
              </a:rPr>
              <a:t>Sales biliares y emulsión de grasas</a:t>
            </a:r>
            <a:endParaRPr lang="es-ES" altLang="es-AR" sz="3600" dirty="0" smtClean="0">
              <a:latin typeface="Arial Rounded MT Bold" pitchFamily="34" charset="0"/>
            </a:endParaRPr>
          </a:p>
        </p:txBody>
      </p:sp>
      <p:sp>
        <p:nvSpPr>
          <p:cNvPr id="41988" name="Cuadro de texto 6"/>
          <p:cNvSpPr txBox="1">
            <a:spLocks noChangeArrowheads="1"/>
          </p:cNvSpPr>
          <p:nvPr/>
        </p:nvSpPr>
        <p:spPr bwMode="auto">
          <a:xfrm>
            <a:off x="900113" y="2420938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_tradnl" altLang="es-AR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grpSp>
        <p:nvGrpSpPr>
          <p:cNvPr id="41989" name="Grupo 19"/>
          <p:cNvGrpSpPr>
            <a:grpSpLocks/>
          </p:cNvGrpSpPr>
          <p:nvPr/>
        </p:nvGrpSpPr>
        <p:grpSpPr bwMode="auto">
          <a:xfrm>
            <a:off x="468313" y="1916113"/>
            <a:ext cx="8675687" cy="3894137"/>
            <a:chOff x="295" y="1207"/>
            <a:chExt cx="5465" cy="2453"/>
          </a:xfrm>
        </p:grpSpPr>
        <p:pic>
          <p:nvPicPr>
            <p:cNvPr id="41991" name="Imagen 3" descr="fi18p4"/>
            <p:cNvPicPr>
              <a:picLocks noChangeAspect="1" noChangeArrowheads="1"/>
            </p:cNvPicPr>
            <p:nvPr/>
          </p:nvPicPr>
          <p:blipFill>
            <a:blip r:embed="rId2">
              <a:lum bright="-32000" contras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1389"/>
              <a:ext cx="5353" cy="2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41992" name="Cuadro de texto 7"/>
            <p:cNvSpPr txBox="1">
              <a:spLocks noChangeArrowheads="1"/>
            </p:cNvSpPr>
            <p:nvPr/>
          </p:nvSpPr>
          <p:spPr bwMode="auto">
            <a:xfrm>
              <a:off x="521" y="2840"/>
              <a:ext cx="953" cy="212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Acido cólico</a:t>
              </a:r>
            </a:p>
          </p:txBody>
        </p:sp>
        <p:sp>
          <p:nvSpPr>
            <p:cNvPr id="41993" name="Cuadro de texto 8"/>
            <p:cNvSpPr txBox="1">
              <a:spLocks noChangeArrowheads="1"/>
            </p:cNvSpPr>
            <p:nvPr/>
          </p:nvSpPr>
          <p:spPr bwMode="auto">
            <a:xfrm>
              <a:off x="884" y="1616"/>
              <a:ext cx="953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Fase hidrofóbica</a:t>
              </a:r>
            </a:p>
          </p:txBody>
        </p:sp>
        <p:sp>
          <p:nvSpPr>
            <p:cNvPr id="41994" name="Cuadro de texto 9"/>
            <p:cNvSpPr txBox="1">
              <a:spLocks noChangeArrowheads="1"/>
            </p:cNvSpPr>
            <p:nvPr/>
          </p:nvSpPr>
          <p:spPr bwMode="auto">
            <a:xfrm>
              <a:off x="2562" y="2795"/>
              <a:ext cx="953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Fase hidrofílica</a:t>
              </a:r>
            </a:p>
          </p:txBody>
        </p:sp>
        <p:sp>
          <p:nvSpPr>
            <p:cNvPr id="41995" name="Cuadro de texto 10"/>
            <p:cNvSpPr txBox="1">
              <a:spLocks noChangeArrowheads="1"/>
            </p:cNvSpPr>
            <p:nvPr/>
          </p:nvSpPr>
          <p:spPr bwMode="auto">
            <a:xfrm>
              <a:off x="2608" y="2160"/>
              <a:ext cx="726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Asociac. con TG</a:t>
              </a:r>
            </a:p>
          </p:txBody>
        </p:sp>
        <p:sp>
          <p:nvSpPr>
            <p:cNvPr id="41996" name="Cuadro de texto 11"/>
            <p:cNvSpPr txBox="1">
              <a:spLocks noChangeArrowheads="1"/>
            </p:cNvSpPr>
            <p:nvPr/>
          </p:nvSpPr>
          <p:spPr bwMode="auto">
            <a:xfrm>
              <a:off x="1474" y="3294"/>
              <a:ext cx="1180" cy="212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SALES BILIARES</a:t>
              </a:r>
            </a:p>
          </p:txBody>
        </p:sp>
        <p:sp>
          <p:nvSpPr>
            <p:cNvPr id="41997" name="Cuadro de texto 12"/>
            <p:cNvSpPr txBox="1">
              <a:spLocks noChangeArrowheads="1"/>
            </p:cNvSpPr>
            <p:nvPr/>
          </p:nvSpPr>
          <p:spPr bwMode="auto">
            <a:xfrm>
              <a:off x="3833" y="3294"/>
              <a:ext cx="861" cy="212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MICELAS</a:t>
              </a:r>
            </a:p>
          </p:txBody>
        </p:sp>
        <p:sp>
          <p:nvSpPr>
            <p:cNvPr id="41998" name="Cuadro de texto 13"/>
            <p:cNvSpPr txBox="1">
              <a:spLocks noChangeArrowheads="1"/>
            </p:cNvSpPr>
            <p:nvPr/>
          </p:nvSpPr>
          <p:spPr bwMode="auto">
            <a:xfrm>
              <a:off x="3379" y="1449"/>
              <a:ext cx="953" cy="212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Sales biliares</a:t>
              </a:r>
            </a:p>
          </p:txBody>
        </p:sp>
        <p:sp>
          <p:nvSpPr>
            <p:cNvPr id="41999" name="Cuadro de texto 14"/>
            <p:cNvSpPr txBox="1">
              <a:spLocks noChangeArrowheads="1"/>
            </p:cNvSpPr>
            <p:nvPr/>
          </p:nvSpPr>
          <p:spPr bwMode="auto">
            <a:xfrm>
              <a:off x="4694" y="1207"/>
              <a:ext cx="953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 i="1">
                  <a:solidFill>
                    <a:srgbClr val="000000"/>
                  </a:solidFill>
                </a:rPr>
                <a:t>Lipasa </a:t>
              </a:r>
              <a:r>
                <a:rPr lang="es-ES_tradnl" altLang="es-AR" sz="1600" b="1">
                  <a:solidFill>
                    <a:srgbClr val="000000"/>
                  </a:solidFill>
                </a:rPr>
                <a:t>pancreática</a:t>
              </a:r>
            </a:p>
          </p:txBody>
        </p:sp>
        <p:sp>
          <p:nvSpPr>
            <p:cNvPr id="42000" name="Cuadro de texto 15"/>
            <p:cNvSpPr txBox="1">
              <a:spLocks noChangeArrowheads="1"/>
            </p:cNvSpPr>
            <p:nvPr/>
          </p:nvSpPr>
          <p:spPr bwMode="auto">
            <a:xfrm>
              <a:off x="4807" y="1630"/>
              <a:ext cx="953" cy="368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Triacilgliceroles</a:t>
              </a:r>
            </a:p>
          </p:txBody>
        </p:sp>
        <p:sp>
          <p:nvSpPr>
            <p:cNvPr id="42001" name="Cuadro de texto 16"/>
            <p:cNvSpPr txBox="1">
              <a:spLocks noChangeArrowheads="1"/>
            </p:cNvSpPr>
            <p:nvPr/>
          </p:nvSpPr>
          <p:spPr bwMode="auto">
            <a:xfrm>
              <a:off x="4876" y="2432"/>
              <a:ext cx="771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Digestión </a:t>
              </a:r>
              <a:r>
                <a:rPr lang="es-ES_tradnl" altLang="es-AR" sz="1600" b="1" i="1">
                  <a:solidFill>
                    <a:srgbClr val="000000"/>
                  </a:solidFill>
                </a:rPr>
                <a:t>lipasa</a:t>
              </a:r>
            </a:p>
          </p:txBody>
        </p:sp>
        <p:sp>
          <p:nvSpPr>
            <p:cNvPr id="42002" name="Cuadro de texto 17"/>
            <p:cNvSpPr txBox="1">
              <a:spLocks noChangeArrowheads="1"/>
            </p:cNvSpPr>
            <p:nvPr/>
          </p:nvSpPr>
          <p:spPr bwMode="auto">
            <a:xfrm>
              <a:off x="4740" y="3294"/>
              <a:ext cx="589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ACIDO GRASO</a:t>
              </a:r>
            </a:p>
          </p:txBody>
        </p:sp>
      </p:grpSp>
      <p:sp>
        <p:nvSpPr>
          <p:cNvPr id="41990" name="Cuadro de texto 18"/>
          <p:cNvSpPr txBox="1">
            <a:spLocks noChangeArrowheads="1"/>
          </p:cNvSpPr>
          <p:nvPr/>
        </p:nvSpPr>
        <p:spPr bwMode="auto">
          <a:xfrm>
            <a:off x="395288" y="5876925"/>
            <a:ext cx="6697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_tradnl" altLang="es-AR" sz="2400" b="1" u="sng">
                <a:solidFill>
                  <a:srgbClr val="FFFFFF"/>
                </a:solidFill>
                <a:latin typeface="Times New Roman" pitchFamily="18" charset="0"/>
              </a:rPr>
              <a:t>Colipasa</a:t>
            </a:r>
            <a:r>
              <a:rPr lang="es-ES_tradnl" altLang="es-AR" sz="2400" b="1">
                <a:solidFill>
                  <a:srgbClr val="FFFFFF"/>
                </a:solidFill>
                <a:latin typeface="Times New Roman" pitchFamily="18" charset="0"/>
              </a:rPr>
              <a:t>: Péptido que forma complejo con </a:t>
            </a:r>
            <a:r>
              <a:rPr lang="es-ES_tradnl" altLang="es-AR" sz="2400" b="1" i="1">
                <a:solidFill>
                  <a:srgbClr val="FFFFFF"/>
                </a:solidFill>
                <a:latin typeface="Times New Roman" pitchFamily="18" charset="0"/>
              </a:rPr>
              <a:t>lipasa</a:t>
            </a:r>
          </a:p>
        </p:txBody>
      </p:sp>
    </p:spTree>
    <p:extLst>
      <p:ext uri="{BB962C8B-B14F-4D97-AF65-F5344CB8AC3E}">
        <p14:creationId xmlns:p14="http://schemas.microsoft.com/office/powerpoint/2010/main" val="1348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ángulo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  <a:solidFill>
            <a:srgbClr val="00B0F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s-ES" altLang="es-AR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SALES Y ACIDOS BILIARES</a:t>
            </a:r>
          </a:p>
        </p:txBody>
      </p:sp>
      <p:sp>
        <p:nvSpPr>
          <p:cNvPr id="71683" name="Rectángulo 6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8351837" cy="5256213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/>
              <a:t>Contienen 24 C y 2 ó 3 hidroxilos</a:t>
            </a:r>
          </a:p>
          <a:p>
            <a:pPr eaLnBrk="1" hangingPunct="1">
              <a:defRPr/>
            </a:pPr>
            <a:r>
              <a:rPr lang="es-ES" dirty="0" smtClean="0"/>
              <a:t>Son anfipáticos</a:t>
            </a:r>
          </a:p>
          <a:p>
            <a:pPr eaLnBrk="1" hangingPunct="1">
              <a:defRPr/>
            </a:pPr>
            <a:r>
              <a:rPr lang="es-ES" dirty="0" smtClean="0"/>
              <a:t>Agentes emulsionantes</a:t>
            </a:r>
          </a:p>
          <a:p>
            <a:pPr eaLnBrk="1" hangingPunct="1">
              <a:defRPr/>
            </a:pPr>
            <a:r>
              <a:rPr lang="es-ES" u="sng" dirty="0" smtClean="0"/>
              <a:t>ACIDOS BILIARES PRIMARIOS</a:t>
            </a:r>
            <a:r>
              <a:rPr lang="es-ES" dirty="0" smtClean="0"/>
              <a:t>            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s-ES" dirty="0"/>
              <a:t> </a:t>
            </a:r>
            <a:r>
              <a:rPr lang="es-ES" dirty="0" smtClean="0"/>
              <a:t>  (Cólico y Quenodesoxicólico)</a:t>
            </a:r>
          </a:p>
          <a:p>
            <a:pPr eaLnBrk="1" hangingPunct="1">
              <a:defRPr/>
            </a:pPr>
            <a:r>
              <a:rPr lang="es-ES" u="sng" dirty="0" smtClean="0"/>
              <a:t>ACIDOS BILIARES SECUNDARIOS</a:t>
            </a:r>
            <a:r>
              <a:rPr lang="es-ES" dirty="0" smtClean="0"/>
              <a:t> (Desoxicólico y Litocólico)</a:t>
            </a:r>
          </a:p>
          <a:p>
            <a:pPr eaLnBrk="1" hangingPunct="1">
              <a:defRPr/>
            </a:pPr>
            <a:r>
              <a:rPr lang="es-ES" u="sng" dirty="0" smtClean="0"/>
              <a:t>SALES BILIARES</a:t>
            </a:r>
            <a:r>
              <a:rPr lang="es-ES" dirty="0" smtClean="0"/>
              <a:t>: GLICINA Y TAURINA</a:t>
            </a:r>
          </a:p>
          <a:p>
            <a:pPr eaLnBrk="1" hangingPunct="1">
              <a:buFontTx/>
              <a:buNone/>
              <a:defRPr/>
            </a:pPr>
            <a:r>
              <a:rPr lang="es-ES" dirty="0" smtClean="0"/>
              <a:t>    (Glicocólico ó taurocólico)</a:t>
            </a:r>
          </a:p>
        </p:txBody>
      </p:sp>
    </p:spTree>
    <p:extLst>
      <p:ext uri="{BB962C8B-B14F-4D97-AF65-F5344CB8AC3E}">
        <p14:creationId xmlns:p14="http://schemas.microsoft.com/office/powerpoint/2010/main" val="77230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9B42E3-3619-49F0-9C38-8566D5ADDC22}" type="slidenum">
              <a:rPr lang="es-ES" smtClean="0"/>
              <a:pPr>
                <a:defRPr/>
              </a:pPr>
              <a:t>23</a:t>
            </a:fld>
            <a:endParaRPr lang="es-ES"/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76250"/>
            <a:ext cx="8058150" cy="591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036" name="2 CuadroTexto"/>
          <p:cNvSpPr txBox="1">
            <a:spLocks noChangeArrowheads="1"/>
          </p:cNvSpPr>
          <p:nvPr/>
        </p:nvSpPr>
        <p:spPr bwMode="auto">
          <a:xfrm>
            <a:off x="2300288" y="3629025"/>
            <a:ext cx="3556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AR" altLang="es-AR" sz="1200" b="1">
                <a:solidFill>
                  <a:schemeClr val="bg1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26072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3 Marcador de número de diapositiva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491F32-A8C1-41B8-903A-4F01333DEC13}" type="slidenum">
              <a:rPr lang="es-E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s-ES" smtClean="0">
              <a:solidFill>
                <a:srgbClr val="FFFFFF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95263" y="188913"/>
            <a:ext cx="8567737" cy="56323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400" b="1" dirty="0">
                <a:latin typeface="+mn-lt"/>
                <a:cs typeface="+mn-cs"/>
              </a:rPr>
              <a:t>En hígado los ácidos biliares </a:t>
            </a:r>
            <a:r>
              <a:rPr lang="es-MX" sz="2400" b="1" dirty="0" smtClean="0">
                <a:latin typeface="+mn-lt"/>
                <a:cs typeface="+mn-cs"/>
              </a:rPr>
              <a:t>(AB) se </a:t>
            </a:r>
            <a:r>
              <a:rPr lang="es-MX" sz="2400" b="1" dirty="0">
                <a:latin typeface="+mn-lt"/>
                <a:cs typeface="+mn-cs"/>
              </a:rPr>
              <a:t>conjugan con aminoácidos y así pasan a la vesícula biliar.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b="1" dirty="0">
                <a:latin typeface="+mn-lt"/>
                <a:cs typeface="+mn-cs"/>
              </a:rPr>
              <a:t>Puesto que la bilis contiene una cantidad importante de Na+ y K+ y el pH es alcalino, los AB se encuentran como sales biliares (SB)</a:t>
            </a:r>
            <a:r>
              <a:rPr lang="es-MX" sz="2400" b="1" dirty="0">
                <a:latin typeface="+mn-lt"/>
                <a:cs typeface="+mn-cs"/>
                <a:sym typeface="Wingdings" pitchFamily="2" charset="2"/>
              </a:rPr>
              <a:t> así llegan al intestino.</a:t>
            </a:r>
            <a:endParaRPr lang="es-MX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4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400" b="1" dirty="0">
                <a:latin typeface="+mn-lt"/>
                <a:cs typeface="+mn-cs"/>
              </a:rPr>
              <a:t>En intestino las SB son en parte excretadas y en parte </a:t>
            </a:r>
            <a:r>
              <a:rPr lang="es-MX" sz="2400" b="1" dirty="0" smtClean="0">
                <a:latin typeface="+mn-lt"/>
                <a:cs typeface="+mn-cs"/>
              </a:rPr>
              <a:t>reabsorbidas: </a:t>
            </a:r>
            <a:r>
              <a:rPr lang="es-MX" sz="2400" b="1" dirty="0" smtClean="0">
                <a:solidFill>
                  <a:srgbClr val="FF0000"/>
                </a:solidFill>
                <a:latin typeface="+mn-lt"/>
                <a:cs typeface="+mn-cs"/>
                <a:sym typeface="Wingdings" pitchFamily="2" charset="2"/>
              </a:rPr>
              <a:t>CICLO ENTEROHEPÁTICO </a:t>
            </a:r>
            <a:r>
              <a:rPr lang="es-MX" sz="2400" b="1" dirty="0" smtClean="0">
                <a:latin typeface="+mn-lt"/>
                <a:cs typeface="+mn-cs"/>
                <a:sym typeface="Wingdings" pitchFamily="2" charset="2"/>
              </a:rPr>
              <a:t>y enviadas nuevamente al hígado.</a:t>
            </a:r>
            <a:endParaRPr lang="es-MX" sz="2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4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MX" sz="2400" b="1" dirty="0" smtClean="0">
                <a:latin typeface="+mn-lt"/>
                <a:cs typeface="+mn-cs"/>
                <a:sym typeface="Wingdings" pitchFamily="2" charset="2"/>
              </a:rPr>
              <a:t>Lo </a:t>
            </a:r>
            <a:r>
              <a:rPr lang="es-MX" sz="2400" b="1" dirty="0">
                <a:latin typeface="+mn-lt"/>
                <a:cs typeface="+mn-cs"/>
                <a:sym typeface="Wingdings" pitchFamily="2" charset="2"/>
              </a:rPr>
              <a:t>que no se absorbe sufre en intestino la acción de bacterias de la flora </a:t>
            </a:r>
            <a:r>
              <a:rPr lang="es-MX" sz="2400" b="1" dirty="0" smtClean="0">
                <a:latin typeface="+mn-lt"/>
                <a:cs typeface="+mn-cs"/>
                <a:sym typeface="Wingdings" pitchFamily="2" charset="2"/>
              </a:rPr>
              <a:t>normal.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MX" sz="2400" b="1" dirty="0" smtClean="0">
                <a:latin typeface="+mn-lt"/>
                <a:cs typeface="+mn-cs"/>
                <a:sym typeface="Wingdings" pitchFamily="2" charset="2"/>
              </a:rPr>
              <a:t>Se </a:t>
            </a:r>
            <a:r>
              <a:rPr lang="es-MX" sz="2400" b="1" dirty="0">
                <a:latin typeface="+mn-lt"/>
                <a:cs typeface="+mn-cs"/>
                <a:sym typeface="Wingdings" pitchFamily="2" charset="2"/>
              </a:rPr>
              <a:t>producen COPROSTANOL Y COLESTANOL  isómeros que representan los esteroles de materia fecal.</a:t>
            </a:r>
            <a:endParaRPr lang="es-AR" sz="2400" b="1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263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83A897-5961-4BE9-A28F-AEACCC115FBA}" type="slidenum">
              <a:rPr lang="es-ES" smtClean="0"/>
              <a:pPr>
                <a:defRPr/>
              </a:pPr>
              <a:t>25</a:t>
            </a:fld>
            <a:endParaRPr lang="es-ES"/>
          </a:p>
        </p:txBody>
      </p:sp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836613"/>
            <a:ext cx="8058150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108" name="2 CuadroTexto"/>
          <p:cNvSpPr txBox="1">
            <a:spLocks noChangeArrowheads="1"/>
          </p:cNvSpPr>
          <p:nvPr/>
        </p:nvSpPr>
        <p:spPr bwMode="auto">
          <a:xfrm>
            <a:off x="5435600" y="5013325"/>
            <a:ext cx="12239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AR" altLang="es-AR" sz="1800" b="1">
                <a:solidFill>
                  <a:srgbClr val="FF0000"/>
                </a:solidFill>
              </a:rPr>
              <a:t>(Resinas)</a:t>
            </a:r>
          </a:p>
        </p:txBody>
      </p:sp>
    </p:spTree>
    <p:extLst>
      <p:ext uri="{BB962C8B-B14F-4D97-AF65-F5344CB8AC3E}">
        <p14:creationId xmlns:p14="http://schemas.microsoft.com/office/powerpoint/2010/main" val="175663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ext Box 2"/>
          <p:cNvSpPr txBox="1">
            <a:spLocks noChangeArrowheads="1"/>
          </p:cNvSpPr>
          <p:nvPr/>
        </p:nvSpPr>
        <p:spPr bwMode="auto">
          <a:xfrm>
            <a:off x="611188" y="1341438"/>
            <a:ext cx="77041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Bibliografia</a:t>
            </a:r>
            <a:r>
              <a:rPr lang="es-ES_tradnl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20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1- BLANCO A., “Química Biológica”, Ed. El Ateneo, 8a </a:t>
            </a:r>
            <a:r>
              <a:rPr lang="es-ES_tradnl" sz="1600" dirty="0" err="1">
                <a:solidFill>
                  <a:srgbClr val="0000CC"/>
                </a:solidFill>
                <a:latin typeface="+mn-lt"/>
                <a:cs typeface="+mn-cs"/>
              </a:rPr>
              <a:t>edic</a:t>
            </a: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., Bs. As. (2007).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2- LEHNINGER, A.L., "Principios de Bioquímica", Ed. Omega, 4ª ed. (2008).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3- Docentes de Química Biológica, “</a:t>
            </a:r>
            <a:r>
              <a:rPr lang="es-AR" sz="1600" dirty="0">
                <a:solidFill>
                  <a:srgbClr val="0000CC"/>
                </a:solidFill>
                <a:latin typeface="+mn-lt"/>
                <a:cs typeface="+mn-cs"/>
              </a:rPr>
              <a:t>QUIMICA BIOLOGICA Orientada a Ciencias de los Alimentos”, Nueva Editorial Universitaria de la Universidad Nacional de San Luis.</a:t>
            </a:r>
            <a:endParaRPr lang="es-ES_tradnl" sz="1600" dirty="0">
              <a:solidFill>
                <a:srgbClr val="0000CC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4- LIM M.Y., “ Lo esencial en Metabolismo y Nutrición”, Ed. </a:t>
            </a:r>
            <a:r>
              <a:rPr lang="es-ES_tradnl" sz="1600" dirty="0" err="1">
                <a:solidFill>
                  <a:srgbClr val="0000CC"/>
                </a:solidFill>
                <a:latin typeface="+mn-lt"/>
                <a:cs typeface="+mn-cs"/>
              </a:rPr>
              <a:t>Elsevier</a:t>
            </a: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, 3ra. ed., Barcelona (2010).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1600" b="1" dirty="0">
              <a:solidFill>
                <a:schemeClr val="accent2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vitonica.com/2010/01/coleter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000125"/>
            <a:ext cx="7585075" cy="507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AutoShape 4" descr="data:image/jpeg;base64,/9j/4AAQSkZJRgABAQAAAQABAAD/2wCEAAkGBxQTEhUUExQWFhUXGBcYGBcYGBgcHBgaGBQXFxcYFx0dHCggHRolHBgYITEhJSkrLi4uFx8zODMsNygtLisBCgoKDg0OGxAQGzQkICQsNCwsLCwsLCwsLywsLDQsLCwsLywvLCwsLCwsLCwsLDQsLCwsLCwsLCwsNCwsLCw0LP/AABEIAJkBSgMBIgACEQEDEQH/xAAcAAACAwEBAQEAAAAAAAAAAAAEBQIDBgcBAAj/xABHEAABAgQEAwUFBQUECQUAAAABAhEAAwQhBRIxQVFhcQYigZGhEzKxwdEUQlLh8AcjYnLxFTM0whZzgoOSk6Ky0iRDU1Rj/8QAGgEAAgMBAQAAAAAAAAAAAAAAAgMAAQQFBv/EADARAAICAQMCBAQGAgMAAAAAAAABAgMREiExBEETIlFxBWGBoRQyUpHh8ELRscHx/9oADAMBAAIRAxEAPwDYyMDSLwwQhKAwin7W+8QmKV4cRDCbhSJ5BsYkuZm6wAmdF0ucIhCxTxHPE1mApylDZ4EtMJ9qI+9sIWLqT+ExQuoPAxQWB39oEe/bQIz4VMVZKYMkYNNVdZyjmW/OIRpDeViIJYXPKHNKotfWEMpUmQPec8oonY4tdpSfH84mUDpbNNU1iEB1GM9X9oyTlla+cCIw9Sy81RP8IhjJlJQGQkDoIvcmEgGmp5hOYhidVK1g5K8upePlqMDzExCYPZ9adoXzFk6mCTLiBlxA1gFI4wFNXm1skbR7iE9alZZaSQHcsdYS1cqc90qD8QRHP6i5vyxN9FHdsZ+3SN4mKyWz5r+kZucFJ94NBeESSpXvMBrGNN5NngxSzkb/AG5APeLRCprE6JbrBlJUyM4BlJVxUq5LcI0ycGpFpChLSxs4cfCGRpdn5WKlONTWqLMAucX1MVyqllAvoY3lV2TkG4zDYAQtldm5C1AHOAWLvtxPK3rAy6WcWNj1lTXcTzqpOx157xXLxe7AjqI0VT2Yly0unOGd3TmaxL22sB4xm6iSEnOEoKrC9g3FoC6rD3W4VNkJ8blkxMyae4FKPAAxWummyw81K0BwL79DDnDJU2Y60KT3QO4gs9g5vDH+1nCpVQkNoHYg+I0MFGiMVqn/AAVK6WcRSfqu5jUhc1QAc8I0FN2dnZQUGWS2mYOPSFJqZKZpyFZQHZBO5sSPzgdWJKTMCkKJFjwNoJRjBZ5GS1z2jt7oniCJspRTMSUnmLHodDBuD0NRMDghEt9ScpbfJvDujxZFQjIoJJHuhQdjytrAE3ElDunwLWbZoCUopaluhfiTa0YSf94NdITKAY6gavqwihYDBSCFIOih8457iuMKW0pCi5LFvhGi7M4avuBKgkA94E6jcAcYdX1ksqOnkyWdEoQ1uQ+SqLM8GzKAbWgUyCI6e5zcpkM8XUZeYkc/kTFOWCcMS8zoD9PnFlMcx9H0fQQs5fIxWSrRQhpS1yNlRyeaoJgaZVLAcKI8TAqTGPB20VKCXdL84u9tL/hjgQxmeDaavzixOOVH/wAq/OL1MHMTusyaj8QEDLmo3mDyjiUrEKqYsIQuYpR0AJc+UOz2OxNYchQ5Kmh/jFOZa+R0mbXU6fem+oEATe1dEgsCFq2AdZPgIS4F+yp2XVzn/gl/AqPyjf4TgFNTBpMlKebOo9SbxayyZ+QnkYvUTB+5p1ITxWAgeXvekTVRz1f3kwDkn6mNBV1CUB1RlMVxklRbwA+cKsmo7csbVFy+SGUnBki5v1vB8umA0EZ09p1hSAEABmIO5/pGnpagLSFDfbhxgoWRZU65Lk8EuPVSo+WSYhMBAI8QXMX4gKiD101MpBWrQevARjK3tEsTCoK2sn7o+p5xocTWmehcgqIWO8VapFwwffeMPXYROSoOAUn76S4HXcdIy3WSytPB0Ojqr/z5NJR44Vhyob7RVVY0p8oIHE/LrAacCyS3K0/iSS4AI1eBqebJzMtWYqUB3QyQ7B4S7ZtYyaVRU3mKyMaTHzLLAO23GNVS45KmJGYEHgRb+sZXF8N9kgrlGwdxa1mIDh4zUrEC5It46QMVZU8B+BXeso6utcshsqNz3iySdvGMFVzFrWtWXJmJPJgdB0gOmxkJzZsy1MGIL945Tx6xFWNlLdwJWAx133bYwVjU1uXT0sq28bhcqhmrPdSVHa/w8oZDHpkv92tJC9wfQ9ecKsHxhftAEryu50sC1vCHnaPCJk/JMBSVFBYps5GgD6wKgmswe4dm0lGzGBzRdqSUpSUAnc5+GkMqRJUUzQkMyrAi4Vck8tLCOVTZU2SoJmpUhWuU2tGv7H9oSQZRZkgkXAUptm0J8YbVZLVpmzNf0ijDXWM63GVA5DMCRowJJu7O99IRV1Kffax3L+ke9pSFK9rrmYi6TooJIts1x0ML6zHFKTlBZIhFzllqX0GU17Jw29R5hCTLHtFhaGPdUzBiLZuUSxjFRNlkhIGZtgb9Yzye1y5SMnvXGrszvpxt6wAjFnUpRbKpROXUaxJScYYiGunk5a5fQPk4cFq75KeY/OC5GByxrNUrfupYt9YFTWJNxa2l/SL6GqbU9DGdTxsG5Txya7B6amkpK0JzcXBUeNhsYKxmllTpKkoLKIzIaxBOn+zyjH/2oJbOXHLy2ghNetRSqWvNmsGJfT3eILXvwjTDqNsadjHPpp515fuI+z+DTitSsrqANnD8yOMaOgnrQWUCk8w0XYbRzEH2ku5Go3hzPBmIebLI0v8ArSLjQpPVw/sBd1Lbw+C6jxNbXDjrDCTWJWHUn6xlUqKSyXbnDClqnEPhZKOzMk6090OjIBDpPgYswhN1HoPrCmWtRsTbjD3C5bI6k/T5RphJy7CJLCC4+j6PoaKPzQZF3MCVhhxUS4qw7A5tSvLKQVHc7DqdBCwzNKTDrA+zVRVH91LJTutVkDx38Hjp/Zz9mkmWy6j96v8AD9wf+XjGxqJYQhkgAAWADAdBBqPqCZDsZ2ZRRBRJC5ymdYFgncJfnDytqwhL2tv84+p/cQ+rP5kn5xOZMSAFKZmu9wQ51hKY/BRheIEtnSe97rA+fSG5W2sLqDHEzUEBPeSb5eD6xVUYombMQE3bNm2IIsLHxioWrGzLlW291gaAhRZaRl4EiEuPYAkEKksCfuksCeR2MWVhNsvK0LMUxCbMzSygF8mVb3SwOZg29rvxgJttP1DhHDTXACvA5+vs36KT9YdYQpSHlqSQQBdixJ1b0jI4hi06nXLClnKoh+V9Y11B2xQA05L/AMSW9RCYTSfm2HWQk4+XcKnFR0SXSX0N9g3rHq6ZbPqN9QR4ROn7W0izlQpWf8OU28dPWJVuKTG/dICh/MHHhv4GHOUec5EKM+MY9zN47TkDNmyM93b+sI6Na56Wzd3vMRbMU/L6Q3rKULUo1ABQSClJ87+O3KAcUnSwkBKcgBdJT3dOEInLO7NdW2EitFeAQiaXGpJY66HwEHYv2YlVEkzacgTACe77qiNiNjzHrGRm0U5QMwIK0ubpHDiBeCuz+MGUsBROV9NPjEhPC8y2NrreNVct12CcFnqmI9nMJIYFKs4TlIsAXuTCWtw/2S2K8wZ3Fh06x0CmVSqR7RIlBfe7rpzeDtfrC2sopE8lAcLQdUpKvDuhjbbnDdPl5QEb2pvZr1MSZyXGUWDb3PG/CGNDigVMQJ0tC0DunMHIBs+Z3JHEmCca7PJSQmWJuc3b2UwA20BIieF9iqpbFaRLT/EQ/kITOyFXMh6uhOOWAY5Lky5v/pyogbC4B3Y8PPrBtJjU8ZRlOUXAvbnGppOxCA2aY/IaQ9o8Ap06pzdYyyvpsfKX7ipdSoxxhyOc1NPMqTmzd4Oybkqe4AEfUvZyoIuggx1+kpZI9xKR4NBfsgNo3VdPCcNpZ9jHP4lOOyjj3OPzcBmgtlMtPAl/j+rxbT4VlF7njHVZ9EhYIWIRqwJlFrpirOkzwyo/EG+Tm+N4StWUpSTxhRNkkgMjJlFy5JUeLH5R2VGFJ3iFR2fkLDKlpMFHp3FYQa+ILho4zTzZqiQh1EByNbdIvp8VJDNfjHT5nZOTmzJSoK2KTfRt3jPzexCJbkBbc9vSKspWN0Nh1sJMylNMUtQDxtsJ7PzpmWYlaUPZRa+uraabxHDsDQk6DrG1wrJLT7wHL8ozwhDVmbwl88E6rq5NYgHHD0t3bHjHqJDpuyuoiQqQr3QpTcP6xYFk/dUPL6x0I3VS/K8+xxnGS5ElThaRdLjV7adOUCroyNr8ofrWRsR1EDzK1mgJOr1GJzAqDgekaGlQyEgcBCgVQJ0h0gMAOQhlMoyWULsznc9j6Po+hws5fgPYUrZdQ6RrkGp/mO0b6hw9EpIQhISkbAN/WFUztEX/AHUp0s7lQ+HhFCu1C9paX5kxkfW0R7/ZmpdJdLt90aUiB61LoPQwhRj08h8qDdtx5wTMxWYAykIJLt3m20vvrEXXUvv9in0li/8AQD7U6QQQ2UDyEIqzFFy58suPZ3zJYEEEEb8z6QaAoOAksbsWtxEVz6QKSVKIHBjfyO/SM/4qDXJqVEk+CVGpKVZ0ASwS/duVeZ0g4YnKzXTc3fj5QkqJSgAUklNrsQbtCutmrlpJIBGmYfA8IGN8eEw3Q3uzdyaiSrcp9Yz3avHF0rAoQUqHcmAljyPBQ4GMnLxgvrGnMppYMwZ1DvXD5S1svO+sNjNy2FupQeWYoSZ9bOdQISA+ZQIDfwwfW4TNCWkqUoji0PsNnTFe1KwUAKKQCLsEpLjxceEES1XZIubtuesW4hKbBMKwBaJJUFj2qWUr8JD3HHhflDuhme6X4bxOjC5Sx7VLBYI4ggjj4iFVKVpWpCg2VRFuANj4iLwuAG2y3tDNTLqsqiTnQlVzbgw5OIESmRNJ9ogrBFmLMdrwf2glypqpKlSytQS1lEMAzaawHJw1h+FOrPFYy/kWnhfMRUaplPMMouymN+GxH62jVUmHBdjd9S0F0VAipyZheVmYjgoix8R8Y0cmgCQwYD1gq6U9+xLup7d+4poMFp5ZcSkqWdyH8gbQ4XXFIOUO2raCBcRmCUju+8bPCmTVEDK+usYet65US8KGz9V9iVUu1a5b+4wnTysupRP624R7NsA3xgITYgtXOPO3WPDb3b7myMOwQJphnhiHIKmI2Gp9NPGEgmQTTTGILt0hfRSULVKSyS6GY4RrBLHAeUVKlZTr3T6H6RBNegpzZgw84rNWFIUW+ngY9rO6lLMWs4ysfL2OOoT7oLUOXjHylR5T+7ffjEV2jXF5WRTW+AcyrvHhRBDiIqMTBMgq0wHXAKADaa/11hgtMKsRWbJGpjH1dvh1tmiiOqSA5UoPcsIslnYbwJ7aLZNRlLiPGztd005cHW0aVsaqklBCWHieJggGEdJipNiE+KiPk0NJVSkltFfhOvhxHSPZdJ1FM4JV7LjHBx7app5kXqUCcpa92gKvoEqDpDKGjbx7XUecpUFFKk6ERUqompYEJKQ5Ut2s3DYxLpZbjZDbs1v/ACsP6EguHF7+n95FiJxSwTxAUN9WJHEco1MYylWkpB+8Fgk8A/DhGwVMA1I8xAfD7XZDLD6mGmRKPo+j6OgZTASyzaAeF/rrBUwFLHhsAPBonSkEJcd7XTQ7t+t4jMRnU4u2oPxjzaW3udpy3BhVhS1ZrHW978OX5xaieWuQAH6jm3jEZgQ6mI5xWZStAbbWfbW3MxePR59i9n2weKmh2F1aXDsN/HrBCOaWFvy0heumLghduLkcOUEU0kANqeOoLNu/KAjkKWAtb3sluGZyeWnjC2rkB8wdALZhwv8ACCkzilOw4eNy8ViYopI3a1rEHUQcmmio5QnHZymdCpagFIUFMMzKAN0qBe/NxB8xWe3UNA6AU3Avv57RPEZrBKyX0Bbpb6Q7p+paemZVtWrdHvswGBVr8h8YoUuWnWaEPqcpVzD3G8CYpWgJdCmtdPxLxmaqeVW4+kaJ2a1iPBKaMPMjoNROSqSEGahTEFCw4vulQ6adNYDxehm5cyZqQVMLpKczMPeCi1v4YAwmmkIQUKmEqUzkpSpL8hq3OKsYkzZIStUwTJR7qVAm27KG35QnU8bDFVHVj/rkCm4jVU6ymdKDsCCCVAp2KTuPnrFyayoqGCUK8mEaTA8SRNkkLHuBgrcOWcehbeDZS0yj+8l5FEO40LakCNEFGa5M1jdbxp3GPZ6nEqUE3zG6n4w4TGbXioQAomxLB4aSasEO4biDGuFkF5EzDOuf5miFfJch2sS3O0KZ84PcDyhrPqUkWMKa+Q5cxj6uhTWqHJo6ezG0gGfPANor+0RObKVyIgRUs7CPOX9JNPOPsdSE4tBP2mJJqTAISrgYvk0y1aCM66ax8JjG4LlhqZ5h5g1WpRY3SzbeEC4fgylJZWjvD6Rh4QGDCOx8P+FXQsVknhd16/I5vU9TW4uK3YamaOMeTLh4pSiJqS28enOURj6PnjwmIQkpiLxnsRBCxYb69IeqhXiMt4ydXT4teB9E9MhKvLfWBlT8pZ4sqZR2gOcUx5e/pmu2GdiuSYSKyPjVQrK2jwzIzrVwN0oeSsbmp0Wehv8AGKqnF5kwMpTjgwHwhOFQypJLMdTw28Y3UePZ5dTx7iJxrhvhZDKJSloXLQm/vKUeCQWGloXysBqStSqT2YLgPMWbEISVAJyH1jTqqFLKSbAEEDbqeME9nqfItd3780/9SE/FKo9D01PhLCef9HNtt1ZEUinxwf8Au0xHBQH+WXDIf2xww/znxqYiVRrwZtXyMQJCVjMFNezgt4aRJSlSw/vbBufGPFSbgJfKNyNLeRiK5ZGq0tr+hpHnOO31Ovz3Bq5BIdKQC1hdJLdd9ucTwfEFlsyCNfeYG3Hy3jybh5WsLMxmfW4/Lg8H0ElAAB25kj12iQrevKePqXKcdOHuRmrBcgd2zhrgjfT9PFUypa9vC1994YeyAGo1ccn0eAK2jJTqCp/I8APOHSUkhUXFspp1mZbKE2KXPXVn6XYRGbIKQRa33gCebXgiklZWCrhx6aRbWBO7nZtzfQcIHT5d+Q9fm24AFTCUKG7MLgbuQOMKcZmkyFqyhDEFxuBcjXUgGGWIVacozAhQcA7k2sNnjJYtjeYZCwvfqd3gY15afI+tZ7C6rmlQYfp4ZYJPlyu8R3jvwhdMqRsPSJyWYQ55Udh2z5NJiFIKpKZkpSUTAMuVTATH/i2UL6+kLRSTChdPPKpRVlKSbpJCgQXBYpPEGIUaSoDvhAfd78dIKxWfMly5SUlKwCWmJd0cUl9AYGMm3vyTGFhP+PqH4XgEySCFzZZQoD3SQXBBAOYAXHOH+KV7SkoVLKjso9PukW9Yw6cUcMT4RoKCpWZBQsd0lr6hwcqhyffnzio3uMn5cZF3UN4lJ5+wBj0qcUJWmUoyg5KknNl27wBcBhrpB/ZfECUZSeXnuPFoAwXF5pChLBUrLZA+89m6cYhRYNVUyDNmS8qRzS45sDpBrL86XHJJJaXXJr5Gtm1hQLpHgOf1gg95Lt1YPCfCVqXlUpBUlZIfYMLP170aahni6QkAJt5WjoVT1rJyrY6HgVJlC42idNQIBe99jtDRdEAGCQXuSI++wpAJNh10g9HqhfiejKJdFLO0EyEywWSLwrq+0EiQ4T31gEsHZxs8ZvEO204izIfgB8TeFz6muHG7+Q2HTWz+S+Z0WXM5QSVxx5PaqeC+c9HLaRae2FRtMOgA89b7wK69fpYx/DpfqR1oF4lYxyCV2pqszmcq/P4Ro8F7brSQmoDg2zCx684KPXQb8yaAn8PsS8rTNwlEfKlcIqpKtExOZCgoGC0F42JprKMLTTwwRQitdOCLljDAiKjIEWTIjm0cBTcKSdo0qqTnFSqUiAlXGXKDjY1wzLHA08Ij/YSY1H2c8ItRRjeE/hKv0oZ+Js9TKowYDQQdLw8p+6fKNEiQkaCJqIEMjRCPCAldJ8iWqkZSCNCAfrF/ZsuCrilJ8VrmTfgtMU4jWd1am91Cm5WeDMBlZULHBQT/AMuWiX8UGD7g/wCIzilRvF0UK1ggDFSqoSu6tLNw+nzj1Kioq7qgNBYiLqiSSoAhJIA1G2rxZNLDmf1ptHm4ej7HabXblnoKWDpLXHHxHrE105KTlPg1vCKAHSNuEXopxqFHyHnDVl7YFPC7gqJK8xcFt+Btw9YnUXuLN67P1iyZMcFKlWINuIPOBUTUgMNn1Guo1ieVLAW73PMzFrqvqx8ojO9opLAjKbMXs/OLlzQBpfkRFNPTTpjBIJTxLhI8d/CJh8Lf2Lz3Zm8Uk5bKU2vT84x02kXMUoJSVKL5UpSSTwYBy31jslN2Vln+/wD3pLWuE6v1MO6SnRLSyEpQngkACNVFE1u9iS6yMVhLP2OT4V2MrVywFS8ltVqSGfk+b0hxS/s7mgfvZ8tI/hClfHLHRM3jFqRxjSqYszPrLFxsY2l7CSUhlTpiugSnj1gz/QqkIYiYeswj4ND+opx92362iMuU2pivBin+VAvqbGvzMzUz9ntIfdM1PRYPxSYvT2RCRlTOUUENlXqByUNPKNCVtziwKi3VXLlFfibv1HO67siuUlSpctSVJBKTLWVAtdik94E8RA+FYxUMAtClAum4Y2F0kHUh9CHvHTXiuppkTBlWkKB4/rlAPpv0sausbWJrJl6WZLnSck0ZGLhSGBSfAehh2iVlULkgjlfmbQomdmVy5i1Sl5pa7mWdQq107Gz8IFVjUyUgyklJWR3c/wB2+rHXkIXW5VS0yX1/v9RJRVn5GNsaxyXTgJV3phYBI1vo8ZLF8UnKvMdI+6B7u7EcRF1C4Exc1QWpVwoXsFEFgeLKudhtGfxepzO6niWTc/b0/vIyuuMHhc+v+vQVV9YouQ7DU3YcH4QtM948mSlrUQkKUeCQT8Irl0UwlsqgeYIilGMUaU5PZBH2iPUzucEyMHL94geIhxS4HKJAMwOYRK6tbLcbhrliWXOg2RVFxoW0e8OF9mE3yTEqs9n+kJ6zDFyzv+UDri/kDzwPMPxycggIUyeFi19n08I6HgmNJnJDHvAXSdf10jj1PP0Bhnh+JKkrTMSdDf8AP+Ew6q2VT24EXUxtWO52T24iaFvvCPDcRl1EsLQWO6eH6+Ygj2pEdSNiksrg5Eq3F4fI1zB2jxS9t4SzcUynTnA39u8Ijtiu5arkzSBPGPCWhDLxaYrRJ8Q0B1+NoRdSsx4CBd0F3LVMmzSTaltL9IzWK9pMhUmxJ2Fwnx3Vz5RnMS7TrWMqe6ngG9eMLZDkuYzzvc9o7GmHTqO8jVUFcqYhSCffXLS/JSmPpGuwW8lKvx5pn/MWpf8Amjn2HzCFA/hTMX/wS1FPrHSaSVkQhP4UpHkAIfR+UTfjJbAy1XMEwIrUw9GcyIlZTZzm4hiG25xeiUVP3r7dOHGK11wYDLyDk+MDKpFEPcBtiPFx4R5jK/xWf3O3h93gIlKDs/JtoIRLI7xuGuAW8oGk0xs4HDrzYwRPkgX1GnS0HH1aBljOEwectCwQ7EMxc2bbhHtLSFRygAkeQ5n9bRfKw0rI7qQLE/n9IcSUJlhkgDjpcxoqolN5nshU7VFYiUyMMQm573XTTVt4OEUKnx4Z4jetMeDI9UuQkmPP1eBVVI4twvHk2fszjrFuaK0sLVOA1IiSZgOhhWjIW/TQQCkaHyio2N+xbggnPxj14HVVBo8RVAxepFaWFiPjLfQtAy6gCJyZr9ILUuCsPksUkiJCIz5lrG4b1tFcqZBZSeCsPASlUJMf7NSqgiYGTOGivxBvdUOHPWGxVvwiSJgIHOJJRktMi4SlB6onNsRm+wQqWpOUv3uL8rs3xeMhiFUFXEdX7b9njVSc0sD2yLp/jG6D8ufWONIWpCnI7wfuqGm1wd+UY5VaNv2OhRNWLPfuOsIUUpbdRdTeg8PrGvk4gCkBQBb1tpGHoKkqUSokk6mHEqoYX6RknHzPI9jWtwBFR35S0y5m6DZKr8vdPS3SEVVQTpJaYhSebOP+IWgxVeUtrqNOJtDek7RrSMq2UOBvyg4yj3FvX2EtHiqkMlJbjz6w7lYshYyzkhY56jodRFVQiiml2VJUd0aeKdPKBv7GH3KiUr+YKSfnETS4ZHh8ojUdm5cwvJn5H2mp8u8n6QKOzNUklpYmJ4y1JUD4PmbqIYDBKgJBQUTdQQhTm2hLs78oBmz6iTqianqlQ9YLfHBE23sxh2fl1NPNA9hN9nYKzIVodbgWIv6RocSNQkkS0KYEMu9+FvGMDO7STHYLPnEVdo5re+T4xSlJJpZ/f+CTrcmm8GyV9tIuWH8ZQB8XgeYZcq86aVK1AQGTfZzc+kYqbjM1RJKzfnAkypJ3i0pP1+ryTw0ufsjUYx2mV7qLJ2AhV9oUpsxtr4wtlq4wdTKceMMUO7I2ksIIQL2hnTo4QBL1eDaV5lk6Pc/TnDIrOyESY6wmSSu/3hLT/wAyckH/AKQqOlxguzqM09I//UeUqUfTMsRvI3wjpikYbXmR9AS1XMGwtmG56mDQpmQp8VSzu50fZrvFqauWouEgufxc78hGEnqdLOYrpcRUh0jRo8xFSaPTPp4vdHQUVGVRdQtoNx15wTTTvaEBB8fUxgV4qQAUBlMxOpJ3jRdgaqYtcz2gdk2O4cix6/KHUxcpKL4yZ76dEHM2Vkhh/WBp0yLlmB5io6zisYOUnuUe1IiBqgOZicwhoX1MuESi0thsWnyFzJz6AcvygUT1pca8Bct6QHMW178vKPlzzxychfbeF5GqIyFXa6/TeJ/aknRRfoIzNVONyXv4wKmpP8qRE1l+Hk2K55G1uPCISpr6H6whlVJKWBJLFiOt4uk1JAAKnaC1A6B/KrH/AF8Yul1TbgxnU1Ks33dBt8ImKtmuNW/qItSBcDWSKwEEKFt+YaILPs77fERlV4sE2tHq+0xCWbQPeD8RdwfCfY16KgG4Mek8Yy2H40FpCrcx5Q3pqp/zglPIEq2hymcN4zHa2glBQmmVLVnsSUJJzau7bj4Q5mq7ijowfyEAdqZgVQqVwyKH/EB8CYuzeLX1JVtNfsZE01Mb/Z0j+UqHwLNEZlDIV7pXLPUKHrf1hcivfo0VS8QDkWcWf9cIw5OhpYcvB1AOmalW9wR00f8ARgWfh09IfKFa+6oH0d/SPDiiCzZuGuvXyiYxN7B7i/0gsL0K8wjq6haD3kLR/MlQHrA0nFC+sa0Yj3bqfkL3ezcPzjybQyZt1yUPupPdJ8UtBqMH2J4skJKfG1DRRBhtTdrJyQD7Q9Hiqd2WkkAp9pL5g5h5Kv6wPP7LTReXNRMGwPdV0a49YngR7Au1PlDj/SrP/ey5Uz+dCT8RFUzEaNWtJK/2cyfgQIzy8GqgpjJW/Jj5MYhUU82WMy5S09UkA+LNF6JLuROBpRMoCf8ACgf7yYP80VzhQDSm85kw/OM/KnW8PKC5BeKxP1/4J5f62NpaqX/64HVUz/yiOI08r2SpskFJRdSHJDPql7vfSFgNwNhc/KHNGHSoDg3qIuMZakslSaSyLKCkXMup0pO25+ka7DKIJAADARCgo4bqlsg9D8I6MK1Ew2WNlfY685/4Ji/Fc1h6IjcPGH7Nd2avkiWnyS/zjWyp0MaESe4XC9SbmDwYSLr2JHC0RAnFhU7ENEVTxBNbrAZjhOCTPUQnlFqKzlGy/Z7VArmJH4AT4Kb5xho1/wCzX++m/wCrH/cIOqCViaE9VvVI3ilRTMic3URE6x0WcVC2rmsdYgkuAYpxPWL6b3B0hEXl4HPaOQeqlWeFVSC/S5h0qFGIwu2KGVsDE57W84qmh3DsPjEPqfjFc6E5HYL5UxtzZz6cBH02e19YoH3enzimb7sEigs1uzN1iuZUlTPCwRZLiy8DiqkESgo6ggwnrZndZ7n4Ro6z/DjwjI13vRclgqvcbYVOZMaegque0ZGl0jQUu3hAwkSyJrJVSCnXhCntPiYTTFAykqISxva7kdLF+kVztPGM12j98dPnB2WPGBdVScsiKau8DmY28XnUwHP0HhC4I2sIlzAL7taCETQACSxItvaF2w/l+sGI0T/IPhBNC8jKQsMCpgdvrF0usPICEp9/wTB0nQePxMQFxG0qr4l39OMMEVZAAGmn5xnZeioOV7og4sVKIwnV+pDnVr9NeTmDKKr1B0a4Ufe4hjYvwhFhfuJ6/MQyotT4/AwcecgSW2DPdq8L+zzApAIlru34Ffh6biFEuvG50jY9vv8ACj/d/wDcY5oPeMM0plKTwh8nEXsm8bHsrRqUCVC5jG4JrHTez3uwdVazkC2xqOBnT0zRXjLpkrbVrfE+gMMExRXao/m/yLjWZFyYOtx37NMWhR75IVZ2yqSCG42t4RZL7dpDd4jqDGf/AGl/4xP+olfBUZDjF6mR4O84D2/kTEoSpYzGYmWToGV7p87RGtUfaL/mV8THD6D3Ff6yV/3iO3Vn94v+ZXxMWik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sp>
        <p:nvSpPr>
          <p:cNvPr id="4100" name="4 CuadroTexto"/>
          <p:cNvSpPr txBox="1">
            <a:spLocks noChangeArrowheads="1"/>
          </p:cNvSpPr>
          <p:nvPr/>
        </p:nvSpPr>
        <p:spPr bwMode="auto">
          <a:xfrm>
            <a:off x="1285875" y="3571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sp>
        <p:nvSpPr>
          <p:cNvPr id="4101" name="5 CuadroTexto"/>
          <p:cNvSpPr txBox="1">
            <a:spLocks noChangeArrowheads="1"/>
          </p:cNvSpPr>
          <p:nvPr/>
        </p:nvSpPr>
        <p:spPr bwMode="auto">
          <a:xfrm>
            <a:off x="1357313" y="285750"/>
            <a:ext cx="62325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>
                <a:solidFill>
                  <a:srgbClr val="0000CC"/>
                </a:solidFill>
              </a:rPr>
              <a:t>Contenido de Colesterol en los alimentos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solidFill>
                  <a:srgbClr val="0000CC"/>
                </a:solidFill>
              </a:rPr>
              <a:t>(Ejemplos)</a:t>
            </a:r>
            <a:endParaRPr lang="es-AR" altLang="es-AR" sz="2000" b="1">
              <a:solidFill>
                <a:srgbClr val="0000CC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857250" y="6286500"/>
            <a:ext cx="70072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Los alimentos de origen vegetal NO POSEEN Colesterol</a:t>
            </a:r>
            <a:endParaRPr lang="es-AR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http://www.cientic.com/imagens/qi/heterotrofia/heterotrofia_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6063"/>
            <a:ext cx="6375400" cy="435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8" descr="https://encrypted-tbn1.gstatic.com/images?q=tbn:ANd9GcT676jW9v0oYR4mfAxb8q4tKfBEqcWjc24eZLPrwxCuWJgDs33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613" y="3798888"/>
            <a:ext cx="2179637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0" descr="http://html.rincondelvago.com/00025019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571500"/>
            <a:ext cx="342265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7 CuadroTexto"/>
          <p:cNvSpPr txBox="1">
            <a:spLocks noChangeArrowheads="1"/>
          </p:cNvSpPr>
          <p:nvPr/>
        </p:nvSpPr>
        <p:spPr bwMode="auto">
          <a:xfrm>
            <a:off x="1785938" y="0"/>
            <a:ext cx="5740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>
                <a:solidFill>
                  <a:srgbClr val="C00000"/>
                </a:solidFill>
                <a:latin typeface="Comic Sans MS" pitchFamily="66" charset="0"/>
              </a:rPr>
              <a:t>¿Qué funciones cumple el Colesterol?</a:t>
            </a:r>
            <a:endParaRPr lang="es-AR" altLang="es-AR" sz="2400" b="1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126" name="Text Box 3"/>
          <p:cNvSpPr txBox="1">
            <a:spLocks noChangeArrowheads="1"/>
          </p:cNvSpPr>
          <p:nvPr/>
        </p:nvSpPr>
        <p:spPr bwMode="auto">
          <a:xfrm>
            <a:off x="0" y="785813"/>
            <a:ext cx="292893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 typeface="Wingdings" pitchFamily="2" charset="2"/>
              <a:buChar char="Ø"/>
            </a:pPr>
            <a:r>
              <a:rPr lang="es-ES_tradnl" altLang="es-AR" sz="2000" b="1">
                <a:solidFill>
                  <a:srgbClr val="C00000"/>
                </a:solidFill>
              </a:rPr>
              <a:t>Constituyente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s-ES_tradnl" altLang="es-AR" sz="2000" b="1">
                <a:solidFill>
                  <a:srgbClr val="C00000"/>
                </a:solidFill>
              </a:rPr>
              <a:t>de las membranas biológicas: 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s-ES_tradnl" altLang="es-AR" sz="2000" b="1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s-ES_tradnl" altLang="es-AR" sz="2000" b="1">
                <a:solidFill>
                  <a:srgbClr val="0000CC"/>
                </a:solidFill>
              </a:rPr>
              <a:t>relación con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ES_tradnl" altLang="es-AR" sz="2000" b="1">
                <a:solidFill>
                  <a:srgbClr val="0000CC"/>
                </a:solidFill>
              </a:rPr>
              <a:t>la fluidez</a:t>
            </a:r>
          </a:p>
        </p:txBody>
      </p:sp>
      <p:pic>
        <p:nvPicPr>
          <p:cNvPr id="5127" name="Picture 12" descr="http://html.rincondelvago.com/00025019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500063"/>
            <a:ext cx="354647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2071688" y="500063"/>
            <a:ext cx="52165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 typeface="Wingdings" pitchFamily="2" charset="2"/>
              <a:buChar char="Ø"/>
            </a:pPr>
            <a:r>
              <a:rPr lang="es-ES_tradnl" altLang="es-AR" sz="2000" b="1">
                <a:solidFill>
                  <a:srgbClr val="C00000"/>
                </a:solidFill>
              </a:rPr>
              <a:t>Precursor de importantes biomoléculas</a:t>
            </a:r>
          </a:p>
          <a:p>
            <a:pPr>
              <a:spcBef>
                <a:spcPct val="0"/>
              </a:spcBef>
              <a:buFont typeface="Wingdings" pitchFamily="2" charset="2"/>
              <a:buChar char="Ø"/>
            </a:pPr>
            <a:endParaRPr lang="es-ES_tradnl" altLang="es-AR" sz="2000">
              <a:solidFill>
                <a:srgbClr val="C00000"/>
              </a:solidFill>
            </a:endParaRPr>
          </a:p>
        </p:txBody>
      </p:sp>
      <p:sp>
        <p:nvSpPr>
          <p:cNvPr id="6147" name="6 CuadroTexto"/>
          <p:cNvSpPr txBox="1">
            <a:spLocks noChangeArrowheads="1"/>
          </p:cNvSpPr>
          <p:nvPr/>
        </p:nvSpPr>
        <p:spPr bwMode="auto">
          <a:xfrm>
            <a:off x="1785938" y="0"/>
            <a:ext cx="5740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>
                <a:solidFill>
                  <a:srgbClr val="C00000"/>
                </a:solidFill>
                <a:latin typeface="Comic Sans MS" pitchFamily="66" charset="0"/>
              </a:rPr>
              <a:t>¿Qué funciones cumple el Colesterol?</a:t>
            </a:r>
            <a:endParaRPr lang="es-AR" altLang="es-AR" sz="2400" b="1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3714750" y="1143000"/>
            <a:ext cx="2286000" cy="461963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COLESTEROL</a:t>
            </a:r>
            <a:endParaRPr lang="es-AR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428625" y="1071563"/>
            <a:ext cx="1679575" cy="714375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Hormonas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esteroidales</a:t>
            </a:r>
            <a:endParaRPr lang="es-AR" sz="2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7286625" y="1000125"/>
            <a:ext cx="1357313" cy="708025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Ácidos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Biliares</a:t>
            </a:r>
            <a:endParaRPr lang="es-AR" sz="2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4500563" y="1928813"/>
            <a:ext cx="763587" cy="400050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Vit D</a:t>
            </a:r>
            <a:endParaRPr lang="es-AR" sz="2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15 Conector recto"/>
          <p:cNvCxnSpPr>
            <a:stCxn id="8" idx="1"/>
          </p:cNvCxnSpPr>
          <p:nvPr/>
        </p:nvCxnSpPr>
        <p:spPr>
          <a:xfrm rot="10800000">
            <a:off x="2214563" y="1214438"/>
            <a:ext cx="1500187" cy="158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"/>
          <p:cNvCxnSpPr/>
          <p:nvPr/>
        </p:nvCxnSpPr>
        <p:spPr>
          <a:xfrm flipV="1">
            <a:off x="6000750" y="1214438"/>
            <a:ext cx="1214438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8" y="2560638"/>
            <a:ext cx="3675062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214563"/>
            <a:ext cx="1928813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2" name="41 Conector recto"/>
          <p:cNvCxnSpPr>
            <a:stCxn id="8" idx="2"/>
            <a:endCxn id="14" idx="0"/>
          </p:cNvCxnSpPr>
          <p:nvPr/>
        </p:nvCxnSpPr>
        <p:spPr>
          <a:xfrm rot="16200000" flipH="1">
            <a:off x="4707732" y="1754981"/>
            <a:ext cx="323850" cy="238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7" name="Picture 8" descr="http://ocw.innova.uned.es/biologia/contenidos/bio/img/esteroid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050" y="3357563"/>
            <a:ext cx="493395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10" descr="http://www.metabolismo.biz/web/wp-content/uploads/Fig-2-Acidos-biliares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238" y="1865313"/>
            <a:ext cx="4703762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2" name="61 Conector recto"/>
          <p:cNvCxnSpPr/>
          <p:nvPr/>
        </p:nvCxnSpPr>
        <p:spPr>
          <a:xfrm rot="5400000" flipH="1" flipV="1">
            <a:off x="1320801" y="2178050"/>
            <a:ext cx="785812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1 Título"/>
          <p:cNvSpPr>
            <a:spLocks noGrp="1"/>
          </p:cNvSpPr>
          <p:nvPr>
            <p:ph type="title"/>
          </p:nvPr>
        </p:nvSpPr>
        <p:spPr>
          <a:xfrm>
            <a:off x="5286375" y="1357313"/>
            <a:ext cx="3643313" cy="4714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</a:t>
            </a: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l Colesterol…</a:t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 ¿Cómo ingresa </a:t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y sale </a:t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del Hígado?</a:t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-</a:t>
            </a:r>
            <a: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En el hombre, el Colesterol</a:t>
            </a:r>
            <a:b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No se degrada </a:t>
            </a:r>
            <a:b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-Ingresos y egresos deben mantener un equilibrio</a:t>
            </a:r>
            <a:b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endParaRPr lang="es-AR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7171" name="Picture 2" descr="escanear00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142875"/>
            <a:ext cx="3929062" cy="67151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5072063" y="285750"/>
            <a:ext cx="4071937" cy="95408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METABOLISMO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DEL COLESTEROL</a:t>
            </a:r>
            <a:endParaRPr lang="es-AR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71563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COLESTEROL</a:t>
            </a:r>
            <a:b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Estructura química</a:t>
            </a:r>
            <a:b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s-ES" sz="3200" dirty="0" smtClean="0">
              <a:solidFill>
                <a:srgbClr val="C00000"/>
              </a:solidFill>
            </a:endParaRPr>
          </a:p>
        </p:txBody>
      </p:sp>
      <p:pic>
        <p:nvPicPr>
          <p:cNvPr id="8195" name="Picture 3" descr="fi19p17"/>
          <p:cNvPicPr>
            <a:picLocks noChangeAspect="1" noChangeArrowheads="1"/>
          </p:cNvPicPr>
          <p:nvPr/>
        </p:nvPicPr>
        <p:blipFill>
          <a:blip r:embed="rId2">
            <a:lum bright="-30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8" t="63597" r="13387" b="4453"/>
          <a:stretch>
            <a:fillRect/>
          </a:stretch>
        </p:blipFill>
        <p:spPr bwMode="auto">
          <a:xfrm>
            <a:off x="1071563" y="4351338"/>
            <a:ext cx="3746500" cy="236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6" name="Group 4"/>
          <p:cNvGrpSpPr>
            <a:grpSpLocks/>
          </p:cNvGrpSpPr>
          <p:nvPr/>
        </p:nvGrpSpPr>
        <p:grpSpPr bwMode="auto">
          <a:xfrm>
            <a:off x="250825" y="1546225"/>
            <a:ext cx="3529013" cy="2311400"/>
            <a:chOff x="3243" y="799"/>
            <a:chExt cx="2132" cy="1328"/>
          </a:xfrm>
        </p:grpSpPr>
        <p:pic>
          <p:nvPicPr>
            <p:cNvPr id="8201" name="Picture 5" descr="fi19p17"/>
            <p:cNvPicPr>
              <a:picLocks noChangeAspect="1" noChangeArrowheads="1"/>
            </p:cNvPicPr>
            <p:nvPr/>
          </p:nvPicPr>
          <p:blipFill>
            <a:blip r:embed="rId2">
              <a:lum bright="-26000" contras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02" r="24246" b="79134"/>
            <a:stretch>
              <a:fillRect/>
            </a:stretch>
          </p:blipFill>
          <p:spPr bwMode="auto">
            <a:xfrm>
              <a:off x="3288" y="799"/>
              <a:ext cx="1860" cy="1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2" name="Text Box 6"/>
            <p:cNvSpPr txBox="1">
              <a:spLocks noChangeArrowheads="1"/>
            </p:cNvSpPr>
            <p:nvPr/>
          </p:nvSpPr>
          <p:spPr bwMode="auto">
            <a:xfrm>
              <a:off x="3243" y="1933"/>
              <a:ext cx="2132" cy="194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600" b="1"/>
                <a:t>Ciclopentanoperhidrofenantreno</a:t>
              </a:r>
            </a:p>
          </p:txBody>
        </p:sp>
      </p:grpSp>
      <p:grpSp>
        <p:nvGrpSpPr>
          <p:cNvPr id="8197" name="Group 7"/>
          <p:cNvGrpSpPr>
            <a:grpSpLocks/>
          </p:cNvGrpSpPr>
          <p:nvPr/>
        </p:nvGrpSpPr>
        <p:grpSpPr bwMode="auto">
          <a:xfrm>
            <a:off x="4430713" y="1543050"/>
            <a:ext cx="4386262" cy="2814638"/>
            <a:chOff x="2791" y="1072"/>
            <a:chExt cx="2763" cy="1773"/>
          </a:xfrm>
        </p:grpSpPr>
        <p:pic>
          <p:nvPicPr>
            <p:cNvPr id="8199" name="Picture 8" descr="fi19p17"/>
            <p:cNvPicPr>
              <a:picLocks noChangeAspect="1" noChangeArrowheads="1"/>
            </p:cNvPicPr>
            <p:nvPr/>
          </p:nvPicPr>
          <p:blipFill>
            <a:blip r:embed="rId2">
              <a:lum bright="-30000" contrast="4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80" t="26347" r="6693" b="35524"/>
            <a:stretch>
              <a:fillRect/>
            </a:stretch>
          </p:blipFill>
          <p:spPr bwMode="auto">
            <a:xfrm>
              <a:off x="2791" y="1072"/>
              <a:ext cx="2763" cy="1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0" name="Text Box 9"/>
            <p:cNvSpPr txBox="1">
              <a:spLocks noChangeArrowheads="1"/>
            </p:cNvSpPr>
            <p:nvPr/>
          </p:nvSpPr>
          <p:spPr bwMode="auto">
            <a:xfrm>
              <a:off x="3696" y="2568"/>
              <a:ext cx="1043" cy="231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/>
                <a:t>Colesterol</a:t>
              </a:r>
            </a:p>
          </p:txBody>
        </p:sp>
      </p:grpSp>
      <p:sp>
        <p:nvSpPr>
          <p:cNvPr id="8198" name="9 CuadroTexto"/>
          <p:cNvSpPr txBox="1">
            <a:spLocks noChangeArrowheads="1"/>
          </p:cNvSpPr>
          <p:nvPr/>
        </p:nvSpPr>
        <p:spPr bwMode="auto">
          <a:xfrm>
            <a:off x="6834188" y="857250"/>
            <a:ext cx="2309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>
                <a:solidFill>
                  <a:srgbClr val="FF0000"/>
                </a:solidFill>
                <a:latin typeface="Comic Sans MS" pitchFamily="66" charset="0"/>
              </a:rPr>
              <a:t>Repasemos…….</a:t>
            </a:r>
            <a:endParaRPr lang="es-AR" altLang="es-AR" sz="2400" b="1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CuadroTexto"/>
          <p:cNvSpPr txBox="1">
            <a:spLocks noChangeArrowheads="1"/>
          </p:cNvSpPr>
          <p:nvPr/>
        </p:nvSpPr>
        <p:spPr bwMode="auto">
          <a:xfrm>
            <a:off x="2071688" y="1143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pic>
        <p:nvPicPr>
          <p:cNvPr id="9219" name="Picture 2" descr="Fig 21-30.GIF060                                               0000691BSumanas' Hard Drive            B4EBCDA7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2143125"/>
            <a:ext cx="5715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4 CuadroTexto"/>
          <p:cNvSpPr txBox="1">
            <a:spLocks noChangeArrowheads="1"/>
          </p:cNvSpPr>
          <p:nvPr/>
        </p:nvSpPr>
        <p:spPr bwMode="auto">
          <a:xfrm>
            <a:off x="6000750" y="20716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sp>
        <p:nvSpPr>
          <p:cNvPr id="9221" name="Text Box 11"/>
          <p:cNvSpPr txBox="1">
            <a:spLocks noChangeArrowheads="1"/>
          </p:cNvSpPr>
          <p:nvPr/>
        </p:nvSpPr>
        <p:spPr bwMode="auto">
          <a:xfrm>
            <a:off x="5572125" y="4225925"/>
            <a:ext cx="35718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/>
              <a:t>Los C negros derivan del grupo metilo del Acetato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s-ES" altLang="es-AR" sz="2000" b="1"/>
          </a:p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>
                <a:solidFill>
                  <a:srgbClr val="FF3300"/>
                </a:solidFill>
              </a:rPr>
              <a:t>Los C rojos derivan del carboxilo del Acetato</a:t>
            </a:r>
            <a:endParaRPr lang="es-ES" altLang="es-AR" sz="20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500563" y="928688"/>
            <a:ext cx="4643437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Origen de los átomos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 C del Colesterol</a:t>
            </a:r>
            <a:endParaRPr lang="es-AR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714500" y="2714625"/>
            <a:ext cx="1125538" cy="4000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b="1" dirty="0">
                <a:solidFill>
                  <a:srgbClr val="C00000"/>
                </a:solidFill>
                <a:latin typeface="+mn-lt"/>
                <a:cs typeface="+mn-cs"/>
              </a:rPr>
              <a:t>Acetato</a:t>
            </a:r>
            <a:endParaRPr lang="es-AR" sz="20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3643313" y="5324475"/>
            <a:ext cx="1943100" cy="5238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srgbClr val="C00000"/>
                </a:solidFill>
                <a:latin typeface="+mn-lt"/>
                <a:cs typeface="+mn-cs"/>
              </a:rPr>
              <a:t>Colesterol</a:t>
            </a:r>
            <a:endParaRPr lang="es-AR" sz="28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9225" name="9 CuadroTexto"/>
          <p:cNvSpPr txBox="1">
            <a:spLocks noChangeArrowheads="1"/>
          </p:cNvSpPr>
          <p:nvPr/>
        </p:nvSpPr>
        <p:spPr bwMode="auto">
          <a:xfrm>
            <a:off x="714375" y="1214438"/>
            <a:ext cx="35956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/>
              <a:t>Los 27 átomos de C provienen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/>
              <a:t>de un único precursor</a:t>
            </a:r>
            <a:endParaRPr lang="es-AR" altLang="es-AR" sz="1800" b="1"/>
          </a:p>
        </p:txBody>
      </p:sp>
      <p:sp>
        <p:nvSpPr>
          <p:cNvPr id="11" name="10 Llamada con línea 3"/>
          <p:cNvSpPr/>
          <p:nvPr/>
        </p:nvSpPr>
        <p:spPr>
          <a:xfrm>
            <a:off x="714375" y="1214438"/>
            <a:ext cx="3643313" cy="642937"/>
          </a:xfrm>
          <a:prstGeom prst="borderCallout3">
            <a:avLst>
              <a:gd name="adj1" fmla="val 16627"/>
              <a:gd name="adj2" fmla="val 886"/>
              <a:gd name="adj3" fmla="val 16627"/>
              <a:gd name="adj4" fmla="val -16292"/>
              <a:gd name="adj5" fmla="val 100000"/>
              <a:gd name="adj6" fmla="val -16667"/>
              <a:gd name="adj7" fmla="val 200600"/>
              <a:gd name="adj8" fmla="val 22068"/>
            </a:avLst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3" name="1 Título"/>
          <p:cNvSpPr txBox="1">
            <a:spLocks/>
          </p:cNvSpPr>
          <p:nvPr/>
        </p:nvSpPr>
        <p:spPr>
          <a:xfrm>
            <a:off x="0" y="142875"/>
            <a:ext cx="8929688" cy="642938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BIOSÍNTESIS DE COLESTEROL</a:t>
            </a:r>
            <a:br>
              <a:rPr lang="es-PE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endParaRPr lang="es-PE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2 CuadroTexto"/>
          <p:cNvSpPr txBox="1">
            <a:spLocks noChangeArrowheads="1"/>
          </p:cNvSpPr>
          <p:nvPr/>
        </p:nvSpPr>
        <p:spPr bwMode="auto">
          <a:xfrm>
            <a:off x="214312" y="1556792"/>
            <a:ext cx="8501063" cy="3970318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s-PE" altLang="es-AR" sz="2800" b="1" dirty="0"/>
              <a:t>Todos los átomos de carbono del colesterol provienen del </a:t>
            </a:r>
            <a:r>
              <a:rPr lang="es-PE" altLang="es-AR" sz="2800" b="1" dirty="0">
                <a:solidFill>
                  <a:srgbClr val="C00000"/>
                </a:solidFill>
              </a:rPr>
              <a:t>grupo acetilo </a:t>
            </a:r>
            <a:r>
              <a:rPr lang="es-PE" altLang="es-AR" sz="2800" b="1" dirty="0"/>
              <a:t>de un </a:t>
            </a:r>
            <a:r>
              <a:rPr lang="es-PE" altLang="es-AR" sz="2800" b="1" dirty="0" err="1"/>
              <a:t>Acil-CoA</a:t>
            </a:r>
            <a:endParaRPr lang="es-PE" altLang="es-AR" sz="2800" b="1" dirty="0"/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es-PE" altLang="es-AR" sz="2800" b="1" dirty="0"/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s-PE" altLang="es-AR" sz="2800" b="1" dirty="0" smtClean="0"/>
              <a:t>El </a:t>
            </a:r>
            <a:r>
              <a:rPr lang="es-PE" altLang="es-AR" sz="2800" b="1" dirty="0"/>
              <a:t>agente reductor en las reacciones de biosíntesis es el </a:t>
            </a:r>
            <a:r>
              <a:rPr lang="es-PE" altLang="es-AR" sz="2800" b="1" dirty="0">
                <a:solidFill>
                  <a:srgbClr val="C00000"/>
                </a:solidFill>
              </a:rPr>
              <a:t>NADPH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es-PE" altLang="es-AR" sz="2800" b="1" dirty="0">
              <a:solidFill>
                <a:srgbClr val="C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PE" altLang="es-AR" sz="2800" b="1" dirty="0"/>
              <a:t>- Los tejidos más activos en esta síntesis son: hígado, intestino, corteza suprarrenal, gónadas, músculo, piel y tejido adiposo</a:t>
            </a: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0" y="142875"/>
            <a:ext cx="8929688" cy="64293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BIOSÍNTESIS DE COLESTEROL</a:t>
            </a:r>
            <a:br>
              <a:rPr lang="es-PE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endParaRPr lang="es-PE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1710</TotalTime>
  <Words>841</Words>
  <Application>Microsoft Office PowerPoint</Application>
  <PresentationFormat>Presentación en pantalla (4:3)</PresentationFormat>
  <Paragraphs>159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2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  El Colesterol…   ¿Cómo ingresa  y sale  del Hígado?  -En el hombre, el Colesterol No se degrada   -Ingresos y egresos deben mantener un equilibrio    </vt:lpstr>
      <vt:lpstr>  COLESTEROL Estructura química  </vt:lpstr>
      <vt:lpstr>Presentación de PowerPoint</vt:lpstr>
      <vt:lpstr>Presentación de PowerPoint</vt:lpstr>
      <vt:lpstr>Síntesis de colesterol</vt:lpstr>
      <vt:lpstr>Presentación de PowerPoint</vt:lpstr>
      <vt:lpstr>Presentación de PowerPoint</vt:lpstr>
      <vt:lpstr>Presentación de PowerPoint</vt:lpstr>
      <vt:lpstr>Presentación de PowerPoint</vt:lpstr>
      <vt:lpstr>Regulación de la Biosíntesis de Colesterol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Sales biliares y emulsión de grasas</vt:lpstr>
      <vt:lpstr>SALES Y ACIDOS BILIARES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ali y facu</dc:creator>
  <cp:lastModifiedBy>ethel</cp:lastModifiedBy>
  <cp:revision>17</cp:revision>
  <dcterms:created xsi:type="dcterms:W3CDTF">2014-10-12T02:51:21Z</dcterms:created>
  <dcterms:modified xsi:type="dcterms:W3CDTF">2015-10-02T13:22:24Z</dcterms:modified>
</cp:coreProperties>
</file>